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jp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886200"/>
            <a:ext cx="8379900" cy="1304531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4026332" y="4439297"/>
            <a:ext cx="1248410" cy="266700"/>
          </a:xfrm>
          <a:custGeom>
            <a:avLst/>
            <a:gdLst/>
            <a:ahLst/>
            <a:cxnLst/>
            <a:rect l="l" t="t" r="r" b="b"/>
            <a:pathLst>
              <a:path w="1248410" h="266700">
                <a:moveTo>
                  <a:pt x="366636" y="250710"/>
                </a:moveTo>
                <a:lnTo>
                  <a:pt x="359803" y="250710"/>
                </a:lnTo>
                <a:lnTo>
                  <a:pt x="346138" y="248437"/>
                </a:lnTo>
                <a:lnTo>
                  <a:pt x="330200" y="145872"/>
                </a:lnTo>
                <a:lnTo>
                  <a:pt x="327926" y="56972"/>
                </a:lnTo>
                <a:lnTo>
                  <a:pt x="327926" y="38747"/>
                </a:lnTo>
                <a:lnTo>
                  <a:pt x="330200" y="27343"/>
                </a:lnTo>
                <a:lnTo>
                  <a:pt x="332473" y="22783"/>
                </a:lnTo>
                <a:lnTo>
                  <a:pt x="337032" y="18224"/>
                </a:lnTo>
                <a:lnTo>
                  <a:pt x="346138" y="13665"/>
                </a:lnTo>
                <a:lnTo>
                  <a:pt x="362077" y="13665"/>
                </a:lnTo>
                <a:lnTo>
                  <a:pt x="364363" y="9118"/>
                </a:lnTo>
                <a:lnTo>
                  <a:pt x="364363" y="2273"/>
                </a:lnTo>
                <a:lnTo>
                  <a:pt x="362077" y="0"/>
                </a:lnTo>
                <a:lnTo>
                  <a:pt x="289204" y="0"/>
                </a:lnTo>
                <a:lnTo>
                  <a:pt x="286931" y="2273"/>
                </a:lnTo>
                <a:lnTo>
                  <a:pt x="282384" y="15951"/>
                </a:lnTo>
                <a:lnTo>
                  <a:pt x="275551" y="34188"/>
                </a:lnTo>
                <a:lnTo>
                  <a:pt x="229997" y="125361"/>
                </a:lnTo>
                <a:lnTo>
                  <a:pt x="189014" y="205130"/>
                </a:lnTo>
                <a:lnTo>
                  <a:pt x="138912" y="102565"/>
                </a:lnTo>
                <a:lnTo>
                  <a:pt x="113855" y="50139"/>
                </a:lnTo>
                <a:lnTo>
                  <a:pt x="95643" y="9118"/>
                </a:lnTo>
                <a:lnTo>
                  <a:pt x="91097" y="0"/>
                </a:lnTo>
                <a:lnTo>
                  <a:pt x="11379" y="0"/>
                </a:lnTo>
                <a:lnTo>
                  <a:pt x="11379" y="11391"/>
                </a:lnTo>
                <a:lnTo>
                  <a:pt x="20497" y="13665"/>
                </a:lnTo>
                <a:lnTo>
                  <a:pt x="36436" y="15951"/>
                </a:lnTo>
                <a:lnTo>
                  <a:pt x="43268" y="20510"/>
                </a:lnTo>
                <a:lnTo>
                  <a:pt x="45542" y="22783"/>
                </a:lnTo>
                <a:lnTo>
                  <a:pt x="50101" y="34188"/>
                </a:lnTo>
                <a:lnTo>
                  <a:pt x="52374" y="47866"/>
                </a:lnTo>
                <a:lnTo>
                  <a:pt x="47828" y="120802"/>
                </a:lnTo>
                <a:lnTo>
                  <a:pt x="43268" y="207403"/>
                </a:lnTo>
                <a:lnTo>
                  <a:pt x="40995" y="225640"/>
                </a:lnTo>
                <a:lnTo>
                  <a:pt x="31877" y="243878"/>
                </a:lnTo>
                <a:lnTo>
                  <a:pt x="25044" y="246151"/>
                </a:lnTo>
                <a:lnTo>
                  <a:pt x="9105" y="250710"/>
                </a:lnTo>
                <a:lnTo>
                  <a:pt x="2273" y="250710"/>
                </a:lnTo>
                <a:lnTo>
                  <a:pt x="0" y="252996"/>
                </a:lnTo>
                <a:lnTo>
                  <a:pt x="0" y="257556"/>
                </a:lnTo>
                <a:lnTo>
                  <a:pt x="2273" y="262115"/>
                </a:lnTo>
                <a:lnTo>
                  <a:pt x="6832" y="264388"/>
                </a:lnTo>
                <a:lnTo>
                  <a:pt x="63766" y="262115"/>
                </a:lnTo>
                <a:lnTo>
                  <a:pt x="109308" y="264388"/>
                </a:lnTo>
                <a:lnTo>
                  <a:pt x="113855" y="262115"/>
                </a:lnTo>
                <a:lnTo>
                  <a:pt x="113855" y="252996"/>
                </a:lnTo>
                <a:lnTo>
                  <a:pt x="111582" y="250710"/>
                </a:lnTo>
                <a:lnTo>
                  <a:pt x="104749" y="250710"/>
                </a:lnTo>
                <a:lnTo>
                  <a:pt x="93370" y="248437"/>
                </a:lnTo>
                <a:lnTo>
                  <a:pt x="86537" y="248437"/>
                </a:lnTo>
                <a:lnTo>
                  <a:pt x="79705" y="243878"/>
                </a:lnTo>
                <a:lnTo>
                  <a:pt x="75145" y="237045"/>
                </a:lnTo>
                <a:lnTo>
                  <a:pt x="72872" y="227926"/>
                </a:lnTo>
                <a:lnTo>
                  <a:pt x="70599" y="214249"/>
                </a:lnTo>
                <a:lnTo>
                  <a:pt x="70599" y="50139"/>
                </a:lnTo>
                <a:lnTo>
                  <a:pt x="79705" y="77495"/>
                </a:lnTo>
                <a:lnTo>
                  <a:pt x="104749" y="127635"/>
                </a:lnTo>
                <a:lnTo>
                  <a:pt x="136639" y="193725"/>
                </a:lnTo>
                <a:lnTo>
                  <a:pt x="152577" y="225640"/>
                </a:lnTo>
                <a:lnTo>
                  <a:pt x="161683" y="250710"/>
                </a:lnTo>
                <a:lnTo>
                  <a:pt x="166243" y="259829"/>
                </a:lnTo>
                <a:lnTo>
                  <a:pt x="168516" y="262115"/>
                </a:lnTo>
                <a:lnTo>
                  <a:pt x="184454" y="257556"/>
                </a:lnTo>
                <a:lnTo>
                  <a:pt x="189014" y="255270"/>
                </a:lnTo>
                <a:lnTo>
                  <a:pt x="189014" y="250710"/>
                </a:lnTo>
                <a:lnTo>
                  <a:pt x="204952" y="218808"/>
                </a:lnTo>
                <a:lnTo>
                  <a:pt x="223164" y="180060"/>
                </a:lnTo>
                <a:lnTo>
                  <a:pt x="270992" y="86614"/>
                </a:lnTo>
                <a:lnTo>
                  <a:pt x="286931" y="52412"/>
                </a:lnTo>
                <a:lnTo>
                  <a:pt x="286931" y="218808"/>
                </a:lnTo>
                <a:lnTo>
                  <a:pt x="284657" y="230200"/>
                </a:lnTo>
                <a:lnTo>
                  <a:pt x="282384" y="239318"/>
                </a:lnTo>
                <a:lnTo>
                  <a:pt x="273265" y="248437"/>
                </a:lnTo>
                <a:lnTo>
                  <a:pt x="255054" y="250710"/>
                </a:lnTo>
                <a:lnTo>
                  <a:pt x="245935" y="252996"/>
                </a:lnTo>
                <a:lnTo>
                  <a:pt x="245935" y="262115"/>
                </a:lnTo>
                <a:lnTo>
                  <a:pt x="250494" y="264388"/>
                </a:lnTo>
                <a:lnTo>
                  <a:pt x="309702" y="262115"/>
                </a:lnTo>
                <a:lnTo>
                  <a:pt x="364363" y="264388"/>
                </a:lnTo>
                <a:lnTo>
                  <a:pt x="366636" y="262115"/>
                </a:lnTo>
                <a:lnTo>
                  <a:pt x="366636" y="250710"/>
                </a:lnTo>
                <a:close/>
              </a:path>
              <a:path w="1248410" h="266700">
                <a:moveTo>
                  <a:pt x="503262" y="41021"/>
                </a:moveTo>
                <a:lnTo>
                  <a:pt x="396240" y="41021"/>
                </a:lnTo>
                <a:lnTo>
                  <a:pt x="396240" y="52425"/>
                </a:lnTo>
                <a:lnTo>
                  <a:pt x="403072" y="52425"/>
                </a:lnTo>
                <a:lnTo>
                  <a:pt x="419011" y="54698"/>
                </a:lnTo>
                <a:lnTo>
                  <a:pt x="423570" y="56972"/>
                </a:lnTo>
                <a:lnTo>
                  <a:pt x="425843" y="61531"/>
                </a:lnTo>
                <a:lnTo>
                  <a:pt x="428117" y="68376"/>
                </a:lnTo>
                <a:lnTo>
                  <a:pt x="430403" y="79768"/>
                </a:lnTo>
                <a:lnTo>
                  <a:pt x="430403" y="168656"/>
                </a:lnTo>
                <a:lnTo>
                  <a:pt x="428117" y="221081"/>
                </a:lnTo>
                <a:lnTo>
                  <a:pt x="428117" y="232486"/>
                </a:lnTo>
                <a:lnTo>
                  <a:pt x="421284" y="246151"/>
                </a:lnTo>
                <a:lnTo>
                  <a:pt x="412178" y="250710"/>
                </a:lnTo>
                <a:lnTo>
                  <a:pt x="403072" y="252996"/>
                </a:lnTo>
                <a:lnTo>
                  <a:pt x="396240" y="252996"/>
                </a:lnTo>
                <a:lnTo>
                  <a:pt x="393966" y="255270"/>
                </a:lnTo>
                <a:lnTo>
                  <a:pt x="393966" y="257556"/>
                </a:lnTo>
                <a:lnTo>
                  <a:pt x="396240" y="262115"/>
                </a:lnTo>
                <a:lnTo>
                  <a:pt x="398513" y="264388"/>
                </a:lnTo>
                <a:lnTo>
                  <a:pt x="450900" y="262115"/>
                </a:lnTo>
                <a:lnTo>
                  <a:pt x="500989" y="264388"/>
                </a:lnTo>
                <a:lnTo>
                  <a:pt x="503262" y="262115"/>
                </a:lnTo>
                <a:lnTo>
                  <a:pt x="503262" y="255270"/>
                </a:lnTo>
                <a:lnTo>
                  <a:pt x="500989" y="252996"/>
                </a:lnTo>
                <a:lnTo>
                  <a:pt x="485051" y="252996"/>
                </a:lnTo>
                <a:lnTo>
                  <a:pt x="475945" y="248437"/>
                </a:lnTo>
                <a:lnTo>
                  <a:pt x="471385" y="243878"/>
                </a:lnTo>
                <a:lnTo>
                  <a:pt x="469112" y="237045"/>
                </a:lnTo>
                <a:lnTo>
                  <a:pt x="466839" y="205130"/>
                </a:lnTo>
                <a:lnTo>
                  <a:pt x="466839" y="100279"/>
                </a:lnTo>
                <a:lnTo>
                  <a:pt x="475945" y="59258"/>
                </a:lnTo>
                <a:lnTo>
                  <a:pt x="496443" y="52425"/>
                </a:lnTo>
                <a:lnTo>
                  <a:pt x="503262" y="52425"/>
                </a:lnTo>
                <a:lnTo>
                  <a:pt x="503262" y="41021"/>
                </a:lnTo>
                <a:close/>
              </a:path>
              <a:path w="1248410" h="266700">
                <a:moveTo>
                  <a:pt x="744664" y="38747"/>
                </a:moveTo>
                <a:lnTo>
                  <a:pt x="740105" y="38747"/>
                </a:lnTo>
                <a:lnTo>
                  <a:pt x="730999" y="41021"/>
                </a:lnTo>
                <a:lnTo>
                  <a:pt x="710501" y="43307"/>
                </a:lnTo>
                <a:lnTo>
                  <a:pt x="576135" y="43307"/>
                </a:lnTo>
                <a:lnTo>
                  <a:pt x="553364" y="41021"/>
                </a:lnTo>
                <a:lnTo>
                  <a:pt x="539699" y="38747"/>
                </a:lnTo>
                <a:lnTo>
                  <a:pt x="530593" y="38747"/>
                </a:lnTo>
                <a:lnTo>
                  <a:pt x="528320" y="41021"/>
                </a:lnTo>
                <a:lnTo>
                  <a:pt x="521487" y="93446"/>
                </a:lnTo>
                <a:lnTo>
                  <a:pt x="521487" y="95719"/>
                </a:lnTo>
                <a:lnTo>
                  <a:pt x="528320" y="98005"/>
                </a:lnTo>
                <a:lnTo>
                  <a:pt x="532879" y="95719"/>
                </a:lnTo>
                <a:lnTo>
                  <a:pt x="535152" y="88887"/>
                </a:lnTo>
                <a:lnTo>
                  <a:pt x="537425" y="79768"/>
                </a:lnTo>
                <a:lnTo>
                  <a:pt x="541985" y="72936"/>
                </a:lnTo>
                <a:lnTo>
                  <a:pt x="546531" y="68376"/>
                </a:lnTo>
                <a:lnTo>
                  <a:pt x="553364" y="66090"/>
                </a:lnTo>
                <a:lnTo>
                  <a:pt x="562483" y="63817"/>
                </a:lnTo>
                <a:lnTo>
                  <a:pt x="576135" y="61531"/>
                </a:lnTo>
                <a:lnTo>
                  <a:pt x="612571" y="61531"/>
                </a:lnTo>
                <a:lnTo>
                  <a:pt x="612571" y="225640"/>
                </a:lnTo>
                <a:lnTo>
                  <a:pt x="610298" y="237045"/>
                </a:lnTo>
                <a:lnTo>
                  <a:pt x="605751" y="243878"/>
                </a:lnTo>
                <a:lnTo>
                  <a:pt x="596633" y="248437"/>
                </a:lnTo>
                <a:lnTo>
                  <a:pt x="580694" y="252996"/>
                </a:lnTo>
                <a:lnTo>
                  <a:pt x="576135" y="252996"/>
                </a:lnTo>
                <a:lnTo>
                  <a:pt x="573862" y="257556"/>
                </a:lnTo>
                <a:lnTo>
                  <a:pt x="576135" y="262115"/>
                </a:lnTo>
                <a:lnTo>
                  <a:pt x="578421" y="264388"/>
                </a:lnTo>
                <a:lnTo>
                  <a:pt x="633069" y="262115"/>
                </a:lnTo>
                <a:lnTo>
                  <a:pt x="683171" y="264388"/>
                </a:lnTo>
                <a:lnTo>
                  <a:pt x="687730" y="262115"/>
                </a:lnTo>
                <a:lnTo>
                  <a:pt x="687730" y="252996"/>
                </a:lnTo>
                <a:lnTo>
                  <a:pt x="680897" y="252996"/>
                </a:lnTo>
                <a:lnTo>
                  <a:pt x="664959" y="250710"/>
                </a:lnTo>
                <a:lnTo>
                  <a:pt x="655840" y="246164"/>
                </a:lnTo>
                <a:lnTo>
                  <a:pt x="651294" y="239318"/>
                </a:lnTo>
                <a:lnTo>
                  <a:pt x="651294" y="230200"/>
                </a:lnTo>
                <a:lnTo>
                  <a:pt x="649020" y="205130"/>
                </a:lnTo>
                <a:lnTo>
                  <a:pt x="649020" y="136753"/>
                </a:lnTo>
                <a:lnTo>
                  <a:pt x="651294" y="61531"/>
                </a:lnTo>
                <a:lnTo>
                  <a:pt x="685444" y="61531"/>
                </a:lnTo>
                <a:lnTo>
                  <a:pt x="705942" y="63817"/>
                </a:lnTo>
                <a:lnTo>
                  <a:pt x="715048" y="66090"/>
                </a:lnTo>
                <a:lnTo>
                  <a:pt x="719607" y="70650"/>
                </a:lnTo>
                <a:lnTo>
                  <a:pt x="719607" y="93446"/>
                </a:lnTo>
                <a:lnTo>
                  <a:pt x="721880" y="95719"/>
                </a:lnTo>
                <a:lnTo>
                  <a:pt x="728713" y="98005"/>
                </a:lnTo>
                <a:lnTo>
                  <a:pt x="730999" y="95719"/>
                </a:lnTo>
                <a:lnTo>
                  <a:pt x="733272" y="91173"/>
                </a:lnTo>
                <a:lnTo>
                  <a:pt x="744664" y="41021"/>
                </a:lnTo>
                <a:lnTo>
                  <a:pt x="744664" y="38747"/>
                </a:lnTo>
                <a:close/>
              </a:path>
              <a:path w="1248410" h="266700">
                <a:moveTo>
                  <a:pt x="963269" y="43307"/>
                </a:moveTo>
                <a:lnTo>
                  <a:pt x="960996" y="41021"/>
                </a:lnTo>
                <a:lnTo>
                  <a:pt x="956437" y="41021"/>
                </a:lnTo>
                <a:lnTo>
                  <a:pt x="949604" y="43307"/>
                </a:lnTo>
                <a:lnTo>
                  <a:pt x="917727" y="38747"/>
                </a:lnTo>
                <a:lnTo>
                  <a:pt x="872185" y="38747"/>
                </a:lnTo>
                <a:lnTo>
                  <a:pt x="840295" y="43307"/>
                </a:lnTo>
                <a:lnTo>
                  <a:pt x="787920" y="72936"/>
                </a:lnTo>
                <a:lnTo>
                  <a:pt x="765149" y="111683"/>
                </a:lnTo>
                <a:lnTo>
                  <a:pt x="756043" y="154990"/>
                </a:lnTo>
                <a:lnTo>
                  <a:pt x="758317" y="173228"/>
                </a:lnTo>
                <a:lnTo>
                  <a:pt x="762876" y="196011"/>
                </a:lnTo>
                <a:lnTo>
                  <a:pt x="769708" y="207416"/>
                </a:lnTo>
                <a:lnTo>
                  <a:pt x="776541" y="221081"/>
                </a:lnTo>
                <a:lnTo>
                  <a:pt x="783374" y="232486"/>
                </a:lnTo>
                <a:lnTo>
                  <a:pt x="794753" y="241604"/>
                </a:lnTo>
                <a:lnTo>
                  <a:pt x="806145" y="248437"/>
                </a:lnTo>
                <a:lnTo>
                  <a:pt x="815251" y="255270"/>
                </a:lnTo>
                <a:lnTo>
                  <a:pt x="838022" y="262115"/>
                </a:lnTo>
                <a:lnTo>
                  <a:pt x="860793" y="266674"/>
                </a:lnTo>
                <a:lnTo>
                  <a:pt x="881291" y="266674"/>
                </a:lnTo>
                <a:lnTo>
                  <a:pt x="920000" y="264388"/>
                </a:lnTo>
                <a:lnTo>
                  <a:pt x="954163" y="246164"/>
                </a:lnTo>
                <a:lnTo>
                  <a:pt x="960996" y="216522"/>
                </a:lnTo>
                <a:lnTo>
                  <a:pt x="960996" y="214249"/>
                </a:lnTo>
                <a:lnTo>
                  <a:pt x="958723" y="211975"/>
                </a:lnTo>
                <a:lnTo>
                  <a:pt x="951890" y="211975"/>
                </a:lnTo>
                <a:lnTo>
                  <a:pt x="949604" y="214249"/>
                </a:lnTo>
                <a:lnTo>
                  <a:pt x="940498" y="227926"/>
                </a:lnTo>
                <a:lnTo>
                  <a:pt x="929119" y="239318"/>
                </a:lnTo>
                <a:lnTo>
                  <a:pt x="910894" y="248437"/>
                </a:lnTo>
                <a:lnTo>
                  <a:pt x="899515" y="250710"/>
                </a:lnTo>
                <a:lnTo>
                  <a:pt x="883564" y="252996"/>
                </a:lnTo>
                <a:lnTo>
                  <a:pt x="867625" y="250710"/>
                </a:lnTo>
                <a:lnTo>
                  <a:pt x="824357" y="227926"/>
                </a:lnTo>
                <a:lnTo>
                  <a:pt x="801585" y="173228"/>
                </a:lnTo>
                <a:lnTo>
                  <a:pt x="799312" y="150431"/>
                </a:lnTo>
                <a:lnTo>
                  <a:pt x="801585" y="127635"/>
                </a:lnTo>
                <a:lnTo>
                  <a:pt x="812977" y="91173"/>
                </a:lnTo>
                <a:lnTo>
                  <a:pt x="849414" y="59258"/>
                </a:lnTo>
                <a:lnTo>
                  <a:pt x="865352" y="54698"/>
                </a:lnTo>
                <a:lnTo>
                  <a:pt x="881291" y="54698"/>
                </a:lnTo>
                <a:lnTo>
                  <a:pt x="931392" y="66090"/>
                </a:lnTo>
                <a:lnTo>
                  <a:pt x="942771" y="95732"/>
                </a:lnTo>
                <a:lnTo>
                  <a:pt x="945057" y="102565"/>
                </a:lnTo>
                <a:lnTo>
                  <a:pt x="947331" y="104838"/>
                </a:lnTo>
                <a:lnTo>
                  <a:pt x="949604" y="104838"/>
                </a:lnTo>
                <a:lnTo>
                  <a:pt x="954163" y="102565"/>
                </a:lnTo>
                <a:lnTo>
                  <a:pt x="956437" y="100279"/>
                </a:lnTo>
                <a:lnTo>
                  <a:pt x="958723" y="68376"/>
                </a:lnTo>
                <a:lnTo>
                  <a:pt x="963269" y="43307"/>
                </a:lnTo>
                <a:close/>
              </a:path>
              <a:path w="1248410" h="266700">
                <a:moveTo>
                  <a:pt x="1247927" y="45580"/>
                </a:moveTo>
                <a:lnTo>
                  <a:pt x="1243368" y="41021"/>
                </a:lnTo>
                <a:lnTo>
                  <a:pt x="1150010" y="41021"/>
                </a:lnTo>
                <a:lnTo>
                  <a:pt x="1147724" y="43307"/>
                </a:lnTo>
                <a:lnTo>
                  <a:pt x="1147724" y="52425"/>
                </a:lnTo>
                <a:lnTo>
                  <a:pt x="1152283" y="52425"/>
                </a:lnTo>
                <a:lnTo>
                  <a:pt x="1163662" y="54698"/>
                </a:lnTo>
                <a:lnTo>
                  <a:pt x="1170495" y="56984"/>
                </a:lnTo>
                <a:lnTo>
                  <a:pt x="1175054" y="61544"/>
                </a:lnTo>
                <a:lnTo>
                  <a:pt x="1175054" y="70650"/>
                </a:lnTo>
                <a:lnTo>
                  <a:pt x="1177328" y="139039"/>
                </a:lnTo>
                <a:lnTo>
                  <a:pt x="1058913" y="139039"/>
                </a:lnTo>
                <a:lnTo>
                  <a:pt x="1058913" y="95732"/>
                </a:lnTo>
                <a:lnTo>
                  <a:pt x="1068019" y="56984"/>
                </a:lnTo>
                <a:lnTo>
                  <a:pt x="1083970" y="52425"/>
                </a:lnTo>
                <a:lnTo>
                  <a:pt x="1090803" y="50139"/>
                </a:lnTo>
                <a:lnTo>
                  <a:pt x="1090803" y="41021"/>
                </a:lnTo>
                <a:lnTo>
                  <a:pt x="997432" y="41021"/>
                </a:lnTo>
                <a:lnTo>
                  <a:pt x="992873" y="43307"/>
                </a:lnTo>
                <a:lnTo>
                  <a:pt x="992873" y="50139"/>
                </a:lnTo>
                <a:lnTo>
                  <a:pt x="999705" y="52425"/>
                </a:lnTo>
                <a:lnTo>
                  <a:pt x="1008811" y="54698"/>
                </a:lnTo>
                <a:lnTo>
                  <a:pt x="1015644" y="56984"/>
                </a:lnTo>
                <a:lnTo>
                  <a:pt x="1017930" y="61544"/>
                </a:lnTo>
                <a:lnTo>
                  <a:pt x="1020203" y="68376"/>
                </a:lnTo>
                <a:lnTo>
                  <a:pt x="1022477" y="95732"/>
                </a:lnTo>
                <a:lnTo>
                  <a:pt x="1022477" y="214249"/>
                </a:lnTo>
                <a:lnTo>
                  <a:pt x="1017930" y="241604"/>
                </a:lnTo>
                <a:lnTo>
                  <a:pt x="1015644" y="246164"/>
                </a:lnTo>
                <a:lnTo>
                  <a:pt x="1006538" y="250723"/>
                </a:lnTo>
                <a:lnTo>
                  <a:pt x="999705" y="252996"/>
                </a:lnTo>
                <a:lnTo>
                  <a:pt x="992873" y="252996"/>
                </a:lnTo>
                <a:lnTo>
                  <a:pt x="990600" y="257556"/>
                </a:lnTo>
                <a:lnTo>
                  <a:pt x="992873" y="262115"/>
                </a:lnTo>
                <a:lnTo>
                  <a:pt x="995146" y="264388"/>
                </a:lnTo>
                <a:lnTo>
                  <a:pt x="1036142" y="262115"/>
                </a:lnTo>
                <a:lnTo>
                  <a:pt x="1088517" y="264388"/>
                </a:lnTo>
                <a:lnTo>
                  <a:pt x="1090803" y="262115"/>
                </a:lnTo>
                <a:lnTo>
                  <a:pt x="1093076" y="257556"/>
                </a:lnTo>
                <a:lnTo>
                  <a:pt x="1090803" y="252996"/>
                </a:lnTo>
                <a:lnTo>
                  <a:pt x="1074851" y="252996"/>
                </a:lnTo>
                <a:lnTo>
                  <a:pt x="1068019" y="248437"/>
                </a:lnTo>
                <a:lnTo>
                  <a:pt x="1063472" y="241604"/>
                </a:lnTo>
                <a:lnTo>
                  <a:pt x="1061186" y="232486"/>
                </a:lnTo>
                <a:lnTo>
                  <a:pt x="1058913" y="207416"/>
                </a:lnTo>
                <a:lnTo>
                  <a:pt x="1058913" y="154990"/>
                </a:lnTo>
                <a:lnTo>
                  <a:pt x="1177328" y="154990"/>
                </a:lnTo>
                <a:lnTo>
                  <a:pt x="1177328" y="211975"/>
                </a:lnTo>
                <a:lnTo>
                  <a:pt x="1161389" y="250723"/>
                </a:lnTo>
                <a:lnTo>
                  <a:pt x="1152283" y="252996"/>
                </a:lnTo>
                <a:lnTo>
                  <a:pt x="1145451" y="252996"/>
                </a:lnTo>
                <a:lnTo>
                  <a:pt x="1145451" y="262115"/>
                </a:lnTo>
                <a:lnTo>
                  <a:pt x="1147724" y="264388"/>
                </a:lnTo>
                <a:lnTo>
                  <a:pt x="1204658" y="262115"/>
                </a:lnTo>
                <a:lnTo>
                  <a:pt x="1243368" y="264388"/>
                </a:lnTo>
                <a:lnTo>
                  <a:pt x="1247927" y="262115"/>
                </a:lnTo>
                <a:lnTo>
                  <a:pt x="1247927" y="252996"/>
                </a:lnTo>
                <a:lnTo>
                  <a:pt x="1231988" y="252996"/>
                </a:lnTo>
                <a:lnTo>
                  <a:pt x="1222883" y="250723"/>
                </a:lnTo>
                <a:lnTo>
                  <a:pt x="1218323" y="246164"/>
                </a:lnTo>
                <a:lnTo>
                  <a:pt x="1216050" y="237045"/>
                </a:lnTo>
                <a:lnTo>
                  <a:pt x="1213764" y="207416"/>
                </a:lnTo>
                <a:lnTo>
                  <a:pt x="1213764" y="88887"/>
                </a:lnTo>
                <a:lnTo>
                  <a:pt x="1216050" y="68376"/>
                </a:lnTo>
                <a:lnTo>
                  <a:pt x="1220597" y="61544"/>
                </a:lnTo>
                <a:lnTo>
                  <a:pt x="1222883" y="56984"/>
                </a:lnTo>
                <a:lnTo>
                  <a:pt x="1236535" y="52425"/>
                </a:lnTo>
                <a:lnTo>
                  <a:pt x="1245654" y="50139"/>
                </a:lnTo>
                <a:lnTo>
                  <a:pt x="1247927" y="45580"/>
                </a:lnTo>
                <a:close/>
              </a:path>
            </a:pathLst>
          </a:custGeom>
          <a:solidFill>
            <a:srgbClr val="00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301591" y="4480317"/>
            <a:ext cx="184456" cy="223368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506543" y="4480317"/>
            <a:ext cx="382575" cy="223370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6230706" y="4439292"/>
            <a:ext cx="394335" cy="266700"/>
          </a:xfrm>
          <a:custGeom>
            <a:avLst/>
            <a:gdLst/>
            <a:ahLst/>
            <a:cxnLst/>
            <a:rect l="l" t="t" r="r" b="b"/>
            <a:pathLst>
              <a:path w="394334" h="266700">
                <a:moveTo>
                  <a:pt x="118416" y="266674"/>
                </a:moveTo>
                <a:lnTo>
                  <a:pt x="116139" y="264395"/>
                </a:lnTo>
                <a:lnTo>
                  <a:pt x="113862" y="255277"/>
                </a:lnTo>
                <a:lnTo>
                  <a:pt x="97921" y="211971"/>
                </a:lnTo>
                <a:lnTo>
                  <a:pt x="66040" y="127638"/>
                </a:lnTo>
                <a:lnTo>
                  <a:pt x="45544" y="82053"/>
                </a:lnTo>
                <a:lnTo>
                  <a:pt x="22772" y="31909"/>
                </a:lnTo>
                <a:lnTo>
                  <a:pt x="0" y="9117"/>
                </a:lnTo>
                <a:lnTo>
                  <a:pt x="0" y="4558"/>
                </a:lnTo>
                <a:lnTo>
                  <a:pt x="2277" y="0"/>
                </a:lnTo>
                <a:lnTo>
                  <a:pt x="100198" y="0"/>
                </a:lnTo>
                <a:lnTo>
                  <a:pt x="100198" y="11396"/>
                </a:lnTo>
                <a:lnTo>
                  <a:pt x="93367" y="13675"/>
                </a:lnTo>
                <a:lnTo>
                  <a:pt x="84258" y="13675"/>
                </a:lnTo>
                <a:lnTo>
                  <a:pt x="77426" y="15954"/>
                </a:lnTo>
                <a:lnTo>
                  <a:pt x="72871" y="18234"/>
                </a:lnTo>
                <a:lnTo>
                  <a:pt x="72871" y="25071"/>
                </a:lnTo>
                <a:lnTo>
                  <a:pt x="75149" y="38747"/>
                </a:lnTo>
                <a:lnTo>
                  <a:pt x="81980" y="59260"/>
                </a:lnTo>
                <a:lnTo>
                  <a:pt x="97921" y="98008"/>
                </a:lnTo>
                <a:lnTo>
                  <a:pt x="143466" y="214251"/>
                </a:lnTo>
                <a:lnTo>
                  <a:pt x="162098" y="214251"/>
                </a:lnTo>
                <a:lnTo>
                  <a:pt x="143466" y="259836"/>
                </a:lnTo>
                <a:lnTo>
                  <a:pt x="134357" y="264395"/>
                </a:lnTo>
                <a:lnTo>
                  <a:pt x="118416" y="266674"/>
                </a:lnTo>
                <a:close/>
              </a:path>
              <a:path w="394334" h="266700">
                <a:moveTo>
                  <a:pt x="162098" y="214251"/>
                </a:moveTo>
                <a:lnTo>
                  <a:pt x="143466" y="214251"/>
                </a:lnTo>
                <a:lnTo>
                  <a:pt x="184456" y="134476"/>
                </a:lnTo>
                <a:lnTo>
                  <a:pt x="159407" y="72936"/>
                </a:lnTo>
                <a:lnTo>
                  <a:pt x="134357" y="22792"/>
                </a:lnTo>
                <a:lnTo>
                  <a:pt x="129803" y="15954"/>
                </a:lnTo>
                <a:lnTo>
                  <a:pt x="120694" y="11396"/>
                </a:lnTo>
                <a:lnTo>
                  <a:pt x="120694" y="9117"/>
                </a:lnTo>
                <a:lnTo>
                  <a:pt x="118416" y="2279"/>
                </a:lnTo>
                <a:lnTo>
                  <a:pt x="120694" y="0"/>
                </a:lnTo>
                <a:lnTo>
                  <a:pt x="282378" y="0"/>
                </a:lnTo>
                <a:lnTo>
                  <a:pt x="284655" y="4558"/>
                </a:lnTo>
                <a:lnTo>
                  <a:pt x="282378" y="11396"/>
                </a:lnTo>
                <a:lnTo>
                  <a:pt x="277823" y="13675"/>
                </a:lnTo>
                <a:lnTo>
                  <a:pt x="193565" y="13675"/>
                </a:lnTo>
                <a:lnTo>
                  <a:pt x="189011" y="18234"/>
                </a:lnTo>
                <a:lnTo>
                  <a:pt x="186734" y="22792"/>
                </a:lnTo>
                <a:lnTo>
                  <a:pt x="189011" y="34189"/>
                </a:lnTo>
                <a:lnTo>
                  <a:pt x="195843" y="54702"/>
                </a:lnTo>
                <a:lnTo>
                  <a:pt x="209506" y="91170"/>
                </a:lnTo>
                <a:lnTo>
                  <a:pt x="228552" y="91170"/>
                </a:lnTo>
                <a:lnTo>
                  <a:pt x="218615" y="109404"/>
                </a:lnTo>
                <a:lnTo>
                  <a:pt x="236437" y="154990"/>
                </a:lnTo>
                <a:lnTo>
                  <a:pt x="191288" y="154990"/>
                </a:lnTo>
                <a:lnTo>
                  <a:pt x="163961" y="209692"/>
                </a:lnTo>
                <a:lnTo>
                  <a:pt x="162098" y="214251"/>
                </a:lnTo>
                <a:close/>
              </a:path>
              <a:path w="394334" h="266700">
                <a:moveTo>
                  <a:pt x="389409" y="13675"/>
                </a:moveTo>
                <a:lnTo>
                  <a:pt x="316537" y="13675"/>
                </a:lnTo>
                <a:lnTo>
                  <a:pt x="307428" y="11396"/>
                </a:lnTo>
                <a:lnTo>
                  <a:pt x="307428" y="0"/>
                </a:lnTo>
                <a:lnTo>
                  <a:pt x="391686" y="0"/>
                </a:lnTo>
                <a:lnTo>
                  <a:pt x="393963" y="4558"/>
                </a:lnTo>
                <a:lnTo>
                  <a:pt x="391686" y="11396"/>
                </a:lnTo>
                <a:lnTo>
                  <a:pt x="389409" y="13675"/>
                </a:lnTo>
                <a:close/>
              </a:path>
              <a:path w="394334" h="266700">
                <a:moveTo>
                  <a:pt x="228552" y="91170"/>
                </a:moveTo>
                <a:lnTo>
                  <a:pt x="209506" y="91170"/>
                </a:lnTo>
                <a:lnTo>
                  <a:pt x="225447" y="56981"/>
                </a:lnTo>
                <a:lnTo>
                  <a:pt x="232279" y="38747"/>
                </a:lnTo>
                <a:lnTo>
                  <a:pt x="236833" y="25071"/>
                </a:lnTo>
                <a:lnTo>
                  <a:pt x="234556" y="18234"/>
                </a:lnTo>
                <a:lnTo>
                  <a:pt x="220892" y="13675"/>
                </a:lnTo>
                <a:lnTo>
                  <a:pt x="277823" y="13675"/>
                </a:lnTo>
                <a:lnTo>
                  <a:pt x="268715" y="20513"/>
                </a:lnTo>
                <a:lnTo>
                  <a:pt x="259606" y="34189"/>
                </a:lnTo>
                <a:lnTo>
                  <a:pt x="228552" y="91170"/>
                </a:lnTo>
                <a:close/>
              </a:path>
              <a:path w="394334" h="266700">
                <a:moveTo>
                  <a:pt x="277661" y="214251"/>
                </a:moveTo>
                <a:lnTo>
                  <a:pt x="259606" y="214251"/>
                </a:lnTo>
                <a:lnTo>
                  <a:pt x="323368" y="70657"/>
                </a:lnTo>
                <a:lnTo>
                  <a:pt x="334755" y="43306"/>
                </a:lnTo>
                <a:lnTo>
                  <a:pt x="337032" y="29630"/>
                </a:lnTo>
                <a:lnTo>
                  <a:pt x="337032" y="20513"/>
                </a:lnTo>
                <a:lnTo>
                  <a:pt x="330200" y="15954"/>
                </a:lnTo>
                <a:lnTo>
                  <a:pt x="323368" y="13675"/>
                </a:lnTo>
                <a:lnTo>
                  <a:pt x="384854" y="13675"/>
                </a:lnTo>
                <a:lnTo>
                  <a:pt x="378022" y="18234"/>
                </a:lnTo>
                <a:lnTo>
                  <a:pt x="364359" y="41026"/>
                </a:lnTo>
                <a:lnTo>
                  <a:pt x="337032" y="88891"/>
                </a:lnTo>
                <a:lnTo>
                  <a:pt x="305150" y="154990"/>
                </a:lnTo>
                <a:lnTo>
                  <a:pt x="277661" y="214251"/>
                </a:lnTo>
                <a:close/>
              </a:path>
              <a:path w="394334" h="266700">
                <a:moveTo>
                  <a:pt x="234556" y="266674"/>
                </a:moveTo>
                <a:lnTo>
                  <a:pt x="232279" y="264395"/>
                </a:lnTo>
                <a:lnTo>
                  <a:pt x="230001" y="255277"/>
                </a:lnTo>
                <a:lnTo>
                  <a:pt x="214061" y="209692"/>
                </a:lnTo>
                <a:lnTo>
                  <a:pt x="191288" y="154990"/>
                </a:lnTo>
                <a:lnTo>
                  <a:pt x="236437" y="154990"/>
                </a:lnTo>
                <a:lnTo>
                  <a:pt x="259606" y="214251"/>
                </a:lnTo>
                <a:lnTo>
                  <a:pt x="277661" y="214251"/>
                </a:lnTo>
                <a:lnTo>
                  <a:pt x="275546" y="218809"/>
                </a:lnTo>
                <a:lnTo>
                  <a:pt x="259606" y="259836"/>
                </a:lnTo>
                <a:lnTo>
                  <a:pt x="257328" y="262115"/>
                </a:lnTo>
                <a:lnTo>
                  <a:pt x="255051" y="262115"/>
                </a:lnTo>
                <a:lnTo>
                  <a:pt x="248219" y="264395"/>
                </a:lnTo>
                <a:lnTo>
                  <a:pt x="234556" y="266674"/>
                </a:lnTo>
                <a:close/>
              </a:path>
            </a:pathLst>
          </a:custGeom>
          <a:solidFill>
            <a:srgbClr val="00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617837" y="4480321"/>
            <a:ext cx="109307" cy="223368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752194" y="4480321"/>
            <a:ext cx="505545" cy="223369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278235" y="4480323"/>
            <a:ext cx="230001" cy="223368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7528731" y="4480323"/>
            <a:ext cx="307975" cy="223520"/>
          </a:xfrm>
          <a:custGeom>
            <a:avLst/>
            <a:gdLst/>
            <a:ahLst/>
            <a:cxnLst/>
            <a:rect l="l" t="t" r="r" b="b"/>
            <a:pathLst>
              <a:path w="307975" h="223520">
                <a:moveTo>
                  <a:pt x="302873" y="223368"/>
                </a:moveTo>
                <a:lnTo>
                  <a:pt x="259606" y="221088"/>
                </a:lnTo>
                <a:lnTo>
                  <a:pt x="209506" y="223368"/>
                </a:lnTo>
                <a:lnTo>
                  <a:pt x="204952" y="221088"/>
                </a:lnTo>
                <a:lnTo>
                  <a:pt x="204952" y="211971"/>
                </a:lnTo>
                <a:lnTo>
                  <a:pt x="214061" y="211971"/>
                </a:lnTo>
                <a:lnTo>
                  <a:pt x="227724" y="209692"/>
                </a:lnTo>
                <a:lnTo>
                  <a:pt x="232279" y="205134"/>
                </a:lnTo>
                <a:lnTo>
                  <a:pt x="234556" y="200575"/>
                </a:lnTo>
                <a:lnTo>
                  <a:pt x="236833" y="193737"/>
                </a:lnTo>
                <a:lnTo>
                  <a:pt x="239110" y="184622"/>
                </a:lnTo>
                <a:lnTo>
                  <a:pt x="239110" y="45585"/>
                </a:lnTo>
                <a:lnTo>
                  <a:pt x="225447" y="72936"/>
                </a:lnTo>
                <a:lnTo>
                  <a:pt x="186734" y="152710"/>
                </a:lnTo>
                <a:lnTo>
                  <a:pt x="157129" y="211971"/>
                </a:lnTo>
                <a:lnTo>
                  <a:pt x="157129" y="216530"/>
                </a:lnTo>
                <a:lnTo>
                  <a:pt x="154852" y="216530"/>
                </a:lnTo>
                <a:lnTo>
                  <a:pt x="141189" y="221088"/>
                </a:lnTo>
                <a:lnTo>
                  <a:pt x="138911" y="218809"/>
                </a:lnTo>
                <a:lnTo>
                  <a:pt x="134357" y="211971"/>
                </a:lnTo>
                <a:lnTo>
                  <a:pt x="113862" y="161828"/>
                </a:lnTo>
                <a:lnTo>
                  <a:pt x="86535" y="109404"/>
                </a:lnTo>
                <a:lnTo>
                  <a:pt x="66040" y="66098"/>
                </a:lnTo>
                <a:lnTo>
                  <a:pt x="59208" y="43306"/>
                </a:lnTo>
                <a:lnTo>
                  <a:pt x="56931" y="143593"/>
                </a:lnTo>
                <a:lnTo>
                  <a:pt x="59208" y="180062"/>
                </a:lnTo>
                <a:lnTo>
                  <a:pt x="59208" y="191458"/>
                </a:lnTo>
                <a:lnTo>
                  <a:pt x="61485" y="200575"/>
                </a:lnTo>
                <a:lnTo>
                  <a:pt x="70594" y="209692"/>
                </a:lnTo>
                <a:lnTo>
                  <a:pt x="86535" y="211971"/>
                </a:lnTo>
                <a:lnTo>
                  <a:pt x="93367" y="211971"/>
                </a:lnTo>
                <a:lnTo>
                  <a:pt x="93367" y="221088"/>
                </a:lnTo>
                <a:lnTo>
                  <a:pt x="91089" y="223368"/>
                </a:lnTo>
                <a:lnTo>
                  <a:pt x="52376" y="221088"/>
                </a:lnTo>
                <a:lnTo>
                  <a:pt x="4554" y="223368"/>
                </a:lnTo>
                <a:lnTo>
                  <a:pt x="0" y="221088"/>
                </a:lnTo>
                <a:lnTo>
                  <a:pt x="0" y="211971"/>
                </a:lnTo>
                <a:lnTo>
                  <a:pt x="6831" y="211971"/>
                </a:lnTo>
                <a:lnTo>
                  <a:pt x="20495" y="207413"/>
                </a:lnTo>
                <a:lnTo>
                  <a:pt x="38713" y="102569"/>
                </a:lnTo>
                <a:lnTo>
                  <a:pt x="40990" y="41026"/>
                </a:lnTo>
                <a:lnTo>
                  <a:pt x="40990" y="29630"/>
                </a:lnTo>
                <a:lnTo>
                  <a:pt x="36435" y="20513"/>
                </a:lnTo>
                <a:lnTo>
                  <a:pt x="29604" y="15954"/>
                </a:lnTo>
                <a:lnTo>
                  <a:pt x="15940" y="11398"/>
                </a:lnTo>
                <a:lnTo>
                  <a:pt x="9108" y="11398"/>
                </a:lnTo>
                <a:lnTo>
                  <a:pt x="6831" y="9117"/>
                </a:lnTo>
                <a:lnTo>
                  <a:pt x="6831" y="6840"/>
                </a:lnTo>
                <a:lnTo>
                  <a:pt x="9108" y="2279"/>
                </a:lnTo>
                <a:lnTo>
                  <a:pt x="13663" y="0"/>
                </a:lnTo>
                <a:lnTo>
                  <a:pt x="75149" y="0"/>
                </a:lnTo>
                <a:lnTo>
                  <a:pt x="79703" y="9117"/>
                </a:lnTo>
                <a:lnTo>
                  <a:pt x="93367" y="43306"/>
                </a:lnTo>
                <a:lnTo>
                  <a:pt x="113862" y="86612"/>
                </a:lnTo>
                <a:lnTo>
                  <a:pt x="157129" y="173224"/>
                </a:lnTo>
                <a:lnTo>
                  <a:pt x="191288" y="107125"/>
                </a:lnTo>
                <a:lnTo>
                  <a:pt x="230001" y="29630"/>
                </a:lnTo>
                <a:lnTo>
                  <a:pt x="239110" y="4558"/>
                </a:lnTo>
                <a:lnTo>
                  <a:pt x="241388" y="0"/>
                </a:lnTo>
                <a:lnTo>
                  <a:pt x="302873" y="0"/>
                </a:lnTo>
                <a:lnTo>
                  <a:pt x="305150" y="2279"/>
                </a:lnTo>
                <a:lnTo>
                  <a:pt x="305150" y="9117"/>
                </a:lnTo>
                <a:lnTo>
                  <a:pt x="302873" y="11398"/>
                </a:lnTo>
                <a:lnTo>
                  <a:pt x="289210" y="13675"/>
                </a:lnTo>
                <a:lnTo>
                  <a:pt x="280101" y="15954"/>
                </a:lnTo>
                <a:lnTo>
                  <a:pt x="275546" y="22792"/>
                </a:lnTo>
                <a:lnTo>
                  <a:pt x="275546" y="34189"/>
                </a:lnTo>
                <a:lnTo>
                  <a:pt x="273269" y="50143"/>
                </a:lnTo>
                <a:lnTo>
                  <a:pt x="275546" y="123080"/>
                </a:lnTo>
                <a:lnTo>
                  <a:pt x="277823" y="191458"/>
                </a:lnTo>
                <a:lnTo>
                  <a:pt x="300596" y="211971"/>
                </a:lnTo>
                <a:lnTo>
                  <a:pt x="305150" y="211971"/>
                </a:lnTo>
                <a:lnTo>
                  <a:pt x="307428" y="216530"/>
                </a:lnTo>
                <a:lnTo>
                  <a:pt x="305150" y="221088"/>
                </a:lnTo>
                <a:lnTo>
                  <a:pt x="302873" y="223368"/>
                </a:lnTo>
                <a:close/>
              </a:path>
            </a:pathLst>
          </a:custGeom>
          <a:solidFill>
            <a:srgbClr val="00529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861207" y="4478045"/>
            <a:ext cx="161684" cy="227926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6034856" y="4115642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3986"/>
                </a:lnTo>
              </a:path>
            </a:pathLst>
          </a:custGeom>
          <a:ln w="20495">
            <a:solidFill>
              <a:srgbClr val="B0B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6110005" y="4115643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0"/>
                </a:moveTo>
                <a:lnTo>
                  <a:pt x="0" y="913986"/>
                </a:lnTo>
              </a:path>
            </a:pathLst>
          </a:custGeom>
          <a:ln w="20495">
            <a:solidFill>
              <a:srgbClr val="B0B5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384943" y="5495053"/>
            <a:ext cx="259715" cy="196215"/>
          </a:xfrm>
          <a:custGeom>
            <a:avLst/>
            <a:gdLst/>
            <a:ahLst/>
            <a:cxnLst/>
            <a:rect l="l" t="t" r="r" b="b"/>
            <a:pathLst>
              <a:path w="259714" h="196214">
                <a:moveTo>
                  <a:pt x="259719" y="196064"/>
                </a:moveTo>
                <a:lnTo>
                  <a:pt x="256257" y="196064"/>
                </a:lnTo>
                <a:lnTo>
                  <a:pt x="180072" y="196064"/>
                </a:lnTo>
                <a:lnTo>
                  <a:pt x="180072" y="192563"/>
                </a:lnTo>
                <a:lnTo>
                  <a:pt x="183535" y="189062"/>
                </a:lnTo>
                <a:lnTo>
                  <a:pt x="197387" y="189062"/>
                </a:lnTo>
                <a:lnTo>
                  <a:pt x="204316" y="185561"/>
                </a:lnTo>
                <a:lnTo>
                  <a:pt x="207779" y="182060"/>
                </a:lnTo>
                <a:lnTo>
                  <a:pt x="207779" y="164554"/>
                </a:lnTo>
                <a:lnTo>
                  <a:pt x="211238" y="136545"/>
                </a:lnTo>
                <a:lnTo>
                  <a:pt x="207779" y="35011"/>
                </a:lnTo>
                <a:lnTo>
                  <a:pt x="155831" y="140046"/>
                </a:lnTo>
                <a:lnTo>
                  <a:pt x="135054" y="185561"/>
                </a:lnTo>
                <a:lnTo>
                  <a:pt x="135054" y="192563"/>
                </a:lnTo>
                <a:lnTo>
                  <a:pt x="128128" y="192563"/>
                </a:lnTo>
                <a:lnTo>
                  <a:pt x="124665" y="196064"/>
                </a:lnTo>
                <a:lnTo>
                  <a:pt x="117739" y="189062"/>
                </a:lnTo>
                <a:lnTo>
                  <a:pt x="107354" y="161053"/>
                </a:lnTo>
                <a:lnTo>
                  <a:pt x="69258" y="80526"/>
                </a:lnTo>
                <a:lnTo>
                  <a:pt x="55406" y="56018"/>
                </a:lnTo>
                <a:lnTo>
                  <a:pt x="48484" y="35011"/>
                </a:lnTo>
                <a:lnTo>
                  <a:pt x="48484" y="168055"/>
                </a:lnTo>
                <a:lnTo>
                  <a:pt x="51947" y="182060"/>
                </a:lnTo>
                <a:lnTo>
                  <a:pt x="58869" y="189062"/>
                </a:lnTo>
                <a:lnTo>
                  <a:pt x="79650" y="189062"/>
                </a:lnTo>
                <a:lnTo>
                  <a:pt x="79650" y="196064"/>
                </a:lnTo>
                <a:lnTo>
                  <a:pt x="0" y="196064"/>
                </a:lnTo>
                <a:lnTo>
                  <a:pt x="0" y="189062"/>
                </a:lnTo>
                <a:lnTo>
                  <a:pt x="6925" y="189062"/>
                </a:lnTo>
                <a:lnTo>
                  <a:pt x="17318" y="185561"/>
                </a:lnTo>
                <a:lnTo>
                  <a:pt x="24240" y="182060"/>
                </a:lnTo>
                <a:lnTo>
                  <a:pt x="31166" y="161053"/>
                </a:lnTo>
                <a:lnTo>
                  <a:pt x="38092" y="35011"/>
                </a:lnTo>
                <a:lnTo>
                  <a:pt x="34629" y="21006"/>
                </a:lnTo>
                <a:lnTo>
                  <a:pt x="27703" y="14004"/>
                </a:lnTo>
                <a:lnTo>
                  <a:pt x="20781" y="10503"/>
                </a:lnTo>
                <a:lnTo>
                  <a:pt x="10388" y="10503"/>
                </a:lnTo>
                <a:lnTo>
                  <a:pt x="6925" y="7002"/>
                </a:lnTo>
                <a:lnTo>
                  <a:pt x="6925" y="3501"/>
                </a:lnTo>
                <a:lnTo>
                  <a:pt x="10388" y="0"/>
                </a:lnTo>
                <a:lnTo>
                  <a:pt x="34629" y="3501"/>
                </a:lnTo>
                <a:lnTo>
                  <a:pt x="51947" y="0"/>
                </a:lnTo>
                <a:lnTo>
                  <a:pt x="58869" y="3501"/>
                </a:lnTo>
                <a:lnTo>
                  <a:pt x="62332" y="7002"/>
                </a:lnTo>
                <a:lnTo>
                  <a:pt x="72721" y="35011"/>
                </a:lnTo>
                <a:lnTo>
                  <a:pt x="135054" y="161053"/>
                </a:lnTo>
                <a:lnTo>
                  <a:pt x="166220" y="98032"/>
                </a:lnTo>
                <a:lnTo>
                  <a:pt x="200853" y="24508"/>
                </a:lnTo>
                <a:lnTo>
                  <a:pt x="211238" y="3501"/>
                </a:lnTo>
                <a:lnTo>
                  <a:pt x="211238" y="0"/>
                </a:lnTo>
                <a:lnTo>
                  <a:pt x="242405" y="3501"/>
                </a:lnTo>
                <a:lnTo>
                  <a:pt x="256257" y="0"/>
                </a:lnTo>
                <a:lnTo>
                  <a:pt x="259719" y="3501"/>
                </a:lnTo>
                <a:lnTo>
                  <a:pt x="259719" y="7002"/>
                </a:lnTo>
                <a:lnTo>
                  <a:pt x="252794" y="10503"/>
                </a:lnTo>
                <a:lnTo>
                  <a:pt x="242405" y="10503"/>
                </a:lnTo>
                <a:lnTo>
                  <a:pt x="235482" y="14004"/>
                </a:lnTo>
                <a:lnTo>
                  <a:pt x="232019" y="24508"/>
                </a:lnTo>
                <a:lnTo>
                  <a:pt x="232019" y="105034"/>
                </a:lnTo>
                <a:lnTo>
                  <a:pt x="235482" y="175058"/>
                </a:lnTo>
                <a:lnTo>
                  <a:pt x="238945" y="182060"/>
                </a:lnTo>
                <a:lnTo>
                  <a:pt x="242405" y="185561"/>
                </a:lnTo>
                <a:lnTo>
                  <a:pt x="256257" y="189062"/>
                </a:lnTo>
                <a:lnTo>
                  <a:pt x="259719" y="189062"/>
                </a:lnTo>
                <a:lnTo>
                  <a:pt x="259719" y="196064"/>
                </a:lnTo>
                <a:close/>
              </a:path>
            </a:pathLst>
          </a:custGeom>
          <a:solidFill>
            <a:srgbClr val="B0B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658505" y="5474043"/>
            <a:ext cx="2012314" cy="273685"/>
          </a:xfrm>
          <a:custGeom>
            <a:avLst/>
            <a:gdLst/>
            <a:ahLst/>
            <a:cxnLst/>
            <a:rect l="l" t="t" r="r" b="b"/>
            <a:pathLst>
              <a:path w="2012314" h="273685">
                <a:moveTo>
                  <a:pt x="51943" y="24511"/>
                </a:moveTo>
                <a:lnTo>
                  <a:pt x="48488" y="21018"/>
                </a:lnTo>
                <a:lnTo>
                  <a:pt x="48488" y="14008"/>
                </a:lnTo>
                <a:lnTo>
                  <a:pt x="38100" y="10515"/>
                </a:lnTo>
                <a:lnTo>
                  <a:pt x="31165" y="10515"/>
                </a:lnTo>
                <a:lnTo>
                  <a:pt x="27711" y="14008"/>
                </a:lnTo>
                <a:lnTo>
                  <a:pt x="24244" y="21018"/>
                </a:lnTo>
                <a:lnTo>
                  <a:pt x="24244" y="24511"/>
                </a:lnTo>
                <a:lnTo>
                  <a:pt x="27711" y="35026"/>
                </a:lnTo>
                <a:lnTo>
                  <a:pt x="31165" y="38519"/>
                </a:lnTo>
                <a:lnTo>
                  <a:pt x="41554" y="38519"/>
                </a:lnTo>
                <a:lnTo>
                  <a:pt x="48488" y="35026"/>
                </a:lnTo>
                <a:lnTo>
                  <a:pt x="51943" y="24511"/>
                </a:lnTo>
                <a:close/>
              </a:path>
              <a:path w="2012314" h="273685">
                <a:moveTo>
                  <a:pt x="69265" y="210083"/>
                </a:moveTo>
                <a:lnTo>
                  <a:pt x="51943" y="210083"/>
                </a:lnTo>
                <a:lnTo>
                  <a:pt x="48488" y="206578"/>
                </a:lnTo>
                <a:lnTo>
                  <a:pt x="45021" y="199580"/>
                </a:lnTo>
                <a:lnTo>
                  <a:pt x="45021" y="105041"/>
                </a:lnTo>
                <a:lnTo>
                  <a:pt x="48488" y="87541"/>
                </a:lnTo>
                <a:lnTo>
                  <a:pt x="45021" y="84035"/>
                </a:lnTo>
                <a:lnTo>
                  <a:pt x="38100" y="87541"/>
                </a:lnTo>
                <a:lnTo>
                  <a:pt x="6934" y="101536"/>
                </a:lnTo>
                <a:lnTo>
                  <a:pt x="3467" y="105041"/>
                </a:lnTo>
                <a:lnTo>
                  <a:pt x="3467" y="108546"/>
                </a:lnTo>
                <a:lnTo>
                  <a:pt x="10388" y="108546"/>
                </a:lnTo>
                <a:lnTo>
                  <a:pt x="17322" y="112052"/>
                </a:lnTo>
                <a:lnTo>
                  <a:pt x="20777" y="119049"/>
                </a:lnTo>
                <a:lnTo>
                  <a:pt x="24244" y="129552"/>
                </a:lnTo>
                <a:lnTo>
                  <a:pt x="24244" y="175069"/>
                </a:lnTo>
                <a:lnTo>
                  <a:pt x="20777" y="199580"/>
                </a:lnTo>
                <a:lnTo>
                  <a:pt x="17322" y="206578"/>
                </a:lnTo>
                <a:lnTo>
                  <a:pt x="3467" y="210083"/>
                </a:lnTo>
                <a:lnTo>
                  <a:pt x="0" y="213575"/>
                </a:lnTo>
                <a:lnTo>
                  <a:pt x="0" y="217081"/>
                </a:lnTo>
                <a:lnTo>
                  <a:pt x="69265" y="217081"/>
                </a:lnTo>
                <a:lnTo>
                  <a:pt x="69265" y="210083"/>
                </a:lnTo>
                <a:close/>
              </a:path>
              <a:path w="2012314" h="273685">
                <a:moveTo>
                  <a:pt x="176618" y="94538"/>
                </a:moveTo>
                <a:lnTo>
                  <a:pt x="173151" y="91033"/>
                </a:lnTo>
                <a:lnTo>
                  <a:pt x="173151" y="87541"/>
                </a:lnTo>
                <a:lnTo>
                  <a:pt x="121208" y="87541"/>
                </a:lnTo>
                <a:lnTo>
                  <a:pt x="124675" y="66535"/>
                </a:lnTo>
                <a:lnTo>
                  <a:pt x="121208" y="63030"/>
                </a:lnTo>
                <a:lnTo>
                  <a:pt x="90043" y="94538"/>
                </a:lnTo>
                <a:lnTo>
                  <a:pt x="83121" y="98044"/>
                </a:lnTo>
                <a:lnTo>
                  <a:pt x="83121" y="101536"/>
                </a:lnTo>
                <a:lnTo>
                  <a:pt x="100431" y="101536"/>
                </a:lnTo>
                <a:lnTo>
                  <a:pt x="96964" y="164566"/>
                </a:lnTo>
                <a:lnTo>
                  <a:pt x="96964" y="196075"/>
                </a:lnTo>
                <a:lnTo>
                  <a:pt x="100431" y="206578"/>
                </a:lnTo>
                <a:lnTo>
                  <a:pt x="103898" y="213575"/>
                </a:lnTo>
                <a:lnTo>
                  <a:pt x="117741" y="220586"/>
                </a:lnTo>
                <a:lnTo>
                  <a:pt x="128130" y="220586"/>
                </a:lnTo>
                <a:lnTo>
                  <a:pt x="141986" y="217081"/>
                </a:lnTo>
                <a:lnTo>
                  <a:pt x="169684" y="206578"/>
                </a:lnTo>
                <a:lnTo>
                  <a:pt x="173151" y="206578"/>
                </a:lnTo>
                <a:lnTo>
                  <a:pt x="173151" y="199580"/>
                </a:lnTo>
                <a:lnTo>
                  <a:pt x="169684" y="199580"/>
                </a:lnTo>
                <a:lnTo>
                  <a:pt x="159296" y="203073"/>
                </a:lnTo>
                <a:lnTo>
                  <a:pt x="131597" y="203073"/>
                </a:lnTo>
                <a:lnTo>
                  <a:pt x="124675" y="192570"/>
                </a:lnTo>
                <a:lnTo>
                  <a:pt x="121208" y="182067"/>
                </a:lnTo>
                <a:lnTo>
                  <a:pt x="121208" y="101536"/>
                </a:lnTo>
                <a:lnTo>
                  <a:pt x="173151" y="101536"/>
                </a:lnTo>
                <a:lnTo>
                  <a:pt x="176618" y="94538"/>
                </a:lnTo>
                <a:close/>
              </a:path>
              <a:path w="2012314" h="273685">
                <a:moveTo>
                  <a:pt x="294347" y="94538"/>
                </a:moveTo>
                <a:lnTo>
                  <a:pt x="283959" y="87541"/>
                </a:lnTo>
                <a:lnTo>
                  <a:pt x="273570" y="87541"/>
                </a:lnTo>
                <a:lnTo>
                  <a:pt x="259727" y="84035"/>
                </a:lnTo>
                <a:lnTo>
                  <a:pt x="218173" y="98044"/>
                </a:lnTo>
                <a:lnTo>
                  <a:pt x="190461" y="129552"/>
                </a:lnTo>
                <a:lnTo>
                  <a:pt x="187007" y="147053"/>
                </a:lnTo>
                <a:lnTo>
                  <a:pt x="183540" y="161061"/>
                </a:lnTo>
                <a:lnTo>
                  <a:pt x="207784" y="210070"/>
                </a:lnTo>
                <a:lnTo>
                  <a:pt x="228561" y="220586"/>
                </a:lnTo>
                <a:lnTo>
                  <a:pt x="242404" y="220586"/>
                </a:lnTo>
                <a:lnTo>
                  <a:pt x="263182" y="217081"/>
                </a:lnTo>
                <a:lnTo>
                  <a:pt x="280504" y="210070"/>
                </a:lnTo>
                <a:lnTo>
                  <a:pt x="290893" y="203073"/>
                </a:lnTo>
                <a:lnTo>
                  <a:pt x="294347" y="196075"/>
                </a:lnTo>
                <a:lnTo>
                  <a:pt x="290893" y="192570"/>
                </a:lnTo>
                <a:lnTo>
                  <a:pt x="273570" y="203073"/>
                </a:lnTo>
                <a:lnTo>
                  <a:pt x="252793" y="206578"/>
                </a:lnTo>
                <a:lnTo>
                  <a:pt x="235483" y="203073"/>
                </a:lnTo>
                <a:lnTo>
                  <a:pt x="221627" y="189064"/>
                </a:lnTo>
                <a:lnTo>
                  <a:pt x="211239" y="171564"/>
                </a:lnTo>
                <a:lnTo>
                  <a:pt x="207784" y="150558"/>
                </a:lnTo>
                <a:lnTo>
                  <a:pt x="207784" y="136550"/>
                </a:lnTo>
                <a:lnTo>
                  <a:pt x="211239" y="126047"/>
                </a:lnTo>
                <a:lnTo>
                  <a:pt x="218173" y="112039"/>
                </a:lnTo>
                <a:lnTo>
                  <a:pt x="228561" y="105041"/>
                </a:lnTo>
                <a:lnTo>
                  <a:pt x="235483" y="101536"/>
                </a:lnTo>
                <a:lnTo>
                  <a:pt x="242404" y="101536"/>
                </a:lnTo>
                <a:lnTo>
                  <a:pt x="256260" y="105041"/>
                </a:lnTo>
                <a:lnTo>
                  <a:pt x="273570" y="108546"/>
                </a:lnTo>
                <a:lnTo>
                  <a:pt x="280504" y="112039"/>
                </a:lnTo>
                <a:lnTo>
                  <a:pt x="290893" y="108546"/>
                </a:lnTo>
                <a:lnTo>
                  <a:pt x="294347" y="105041"/>
                </a:lnTo>
                <a:lnTo>
                  <a:pt x="294347" y="94538"/>
                </a:lnTo>
                <a:close/>
              </a:path>
              <a:path w="2012314" h="273685">
                <a:moveTo>
                  <a:pt x="464032" y="213575"/>
                </a:moveTo>
                <a:lnTo>
                  <a:pt x="460578" y="210070"/>
                </a:lnTo>
                <a:lnTo>
                  <a:pt x="446722" y="206578"/>
                </a:lnTo>
                <a:lnTo>
                  <a:pt x="443255" y="203073"/>
                </a:lnTo>
                <a:lnTo>
                  <a:pt x="443255" y="126047"/>
                </a:lnTo>
                <a:lnTo>
                  <a:pt x="439801" y="112039"/>
                </a:lnTo>
                <a:lnTo>
                  <a:pt x="432866" y="98044"/>
                </a:lnTo>
                <a:lnTo>
                  <a:pt x="422478" y="91033"/>
                </a:lnTo>
                <a:lnTo>
                  <a:pt x="405168" y="87541"/>
                </a:lnTo>
                <a:lnTo>
                  <a:pt x="391312" y="87541"/>
                </a:lnTo>
                <a:lnTo>
                  <a:pt x="377469" y="91033"/>
                </a:lnTo>
                <a:lnTo>
                  <a:pt x="349758" y="105041"/>
                </a:lnTo>
                <a:lnTo>
                  <a:pt x="349758" y="10515"/>
                </a:lnTo>
                <a:lnTo>
                  <a:pt x="353225" y="3505"/>
                </a:lnTo>
                <a:lnTo>
                  <a:pt x="349758" y="12"/>
                </a:lnTo>
                <a:lnTo>
                  <a:pt x="346303" y="12"/>
                </a:lnTo>
                <a:lnTo>
                  <a:pt x="308203" y="10515"/>
                </a:lnTo>
                <a:lnTo>
                  <a:pt x="308203" y="17513"/>
                </a:lnTo>
                <a:lnTo>
                  <a:pt x="322059" y="21018"/>
                </a:lnTo>
                <a:lnTo>
                  <a:pt x="325513" y="24511"/>
                </a:lnTo>
                <a:lnTo>
                  <a:pt x="325513" y="28016"/>
                </a:lnTo>
                <a:lnTo>
                  <a:pt x="328980" y="84035"/>
                </a:lnTo>
                <a:lnTo>
                  <a:pt x="325513" y="147053"/>
                </a:lnTo>
                <a:lnTo>
                  <a:pt x="325513" y="199567"/>
                </a:lnTo>
                <a:lnTo>
                  <a:pt x="318592" y="206578"/>
                </a:lnTo>
                <a:lnTo>
                  <a:pt x="311670" y="210070"/>
                </a:lnTo>
                <a:lnTo>
                  <a:pt x="308203" y="210070"/>
                </a:lnTo>
                <a:lnTo>
                  <a:pt x="304749" y="213575"/>
                </a:lnTo>
                <a:lnTo>
                  <a:pt x="304749" y="217081"/>
                </a:lnTo>
                <a:lnTo>
                  <a:pt x="370535" y="217081"/>
                </a:lnTo>
                <a:lnTo>
                  <a:pt x="370535" y="210070"/>
                </a:lnTo>
                <a:lnTo>
                  <a:pt x="356679" y="206578"/>
                </a:lnTo>
                <a:lnTo>
                  <a:pt x="349758" y="199567"/>
                </a:lnTo>
                <a:lnTo>
                  <a:pt x="349758" y="112039"/>
                </a:lnTo>
                <a:lnTo>
                  <a:pt x="363613" y="105041"/>
                </a:lnTo>
                <a:lnTo>
                  <a:pt x="387845" y="101536"/>
                </a:lnTo>
                <a:lnTo>
                  <a:pt x="398246" y="105041"/>
                </a:lnTo>
                <a:lnTo>
                  <a:pt x="412089" y="112039"/>
                </a:lnTo>
                <a:lnTo>
                  <a:pt x="415556" y="119049"/>
                </a:lnTo>
                <a:lnTo>
                  <a:pt x="419011" y="133045"/>
                </a:lnTo>
                <a:lnTo>
                  <a:pt x="419011" y="192570"/>
                </a:lnTo>
                <a:lnTo>
                  <a:pt x="415556" y="206578"/>
                </a:lnTo>
                <a:lnTo>
                  <a:pt x="412089" y="210070"/>
                </a:lnTo>
                <a:lnTo>
                  <a:pt x="405168" y="210070"/>
                </a:lnTo>
                <a:lnTo>
                  <a:pt x="398246" y="213575"/>
                </a:lnTo>
                <a:lnTo>
                  <a:pt x="398246" y="217081"/>
                </a:lnTo>
                <a:lnTo>
                  <a:pt x="432866" y="217081"/>
                </a:lnTo>
                <a:lnTo>
                  <a:pt x="460578" y="217081"/>
                </a:lnTo>
                <a:lnTo>
                  <a:pt x="464032" y="213575"/>
                </a:lnTo>
                <a:close/>
              </a:path>
              <a:path w="2012314" h="273685">
                <a:moveTo>
                  <a:pt x="585241" y="122542"/>
                </a:moveTo>
                <a:lnTo>
                  <a:pt x="581774" y="122542"/>
                </a:lnTo>
                <a:lnTo>
                  <a:pt x="571385" y="101536"/>
                </a:lnTo>
                <a:lnTo>
                  <a:pt x="562152" y="94538"/>
                </a:lnTo>
                <a:lnTo>
                  <a:pt x="557542" y="91033"/>
                </a:lnTo>
                <a:lnTo>
                  <a:pt x="557542" y="126047"/>
                </a:lnTo>
                <a:lnTo>
                  <a:pt x="554075" y="129552"/>
                </a:lnTo>
                <a:lnTo>
                  <a:pt x="547154" y="133045"/>
                </a:lnTo>
                <a:lnTo>
                  <a:pt x="498665" y="143548"/>
                </a:lnTo>
                <a:lnTo>
                  <a:pt x="502132" y="129552"/>
                </a:lnTo>
                <a:lnTo>
                  <a:pt x="505599" y="112039"/>
                </a:lnTo>
                <a:lnTo>
                  <a:pt x="512521" y="101536"/>
                </a:lnTo>
                <a:lnTo>
                  <a:pt x="519442" y="98044"/>
                </a:lnTo>
                <a:lnTo>
                  <a:pt x="529831" y="94538"/>
                </a:lnTo>
                <a:lnTo>
                  <a:pt x="540219" y="98044"/>
                </a:lnTo>
                <a:lnTo>
                  <a:pt x="547154" y="105041"/>
                </a:lnTo>
                <a:lnTo>
                  <a:pt x="554075" y="115544"/>
                </a:lnTo>
                <a:lnTo>
                  <a:pt x="557542" y="126047"/>
                </a:lnTo>
                <a:lnTo>
                  <a:pt x="557542" y="91033"/>
                </a:lnTo>
                <a:lnTo>
                  <a:pt x="543687" y="87528"/>
                </a:lnTo>
                <a:lnTo>
                  <a:pt x="536765" y="84035"/>
                </a:lnTo>
                <a:lnTo>
                  <a:pt x="505599" y="94538"/>
                </a:lnTo>
                <a:lnTo>
                  <a:pt x="498665" y="105041"/>
                </a:lnTo>
                <a:lnTo>
                  <a:pt x="488276" y="115544"/>
                </a:lnTo>
                <a:lnTo>
                  <a:pt x="481355" y="129552"/>
                </a:lnTo>
                <a:lnTo>
                  <a:pt x="477888" y="143548"/>
                </a:lnTo>
                <a:lnTo>
                  <a:pt x="477888" y="178562"/>
                </a:lnTo>
                <a:lnTo>
                  <a:pt x="488276" y="199580"/>
                </a:lnTo>
                <a:lnTo>
                  <a:pt x="502132" y="213575"/>
                </a:lnTo>
                <a:lnTo>
                  <a:pt x="515988" y="220573"/>
                </a:lnTo>
                <a:lnTo>
                  <a:pt x="543687" y="220573"/>
                </a:lnTo>
                <a:lnTo>
                  <a:pt x="557542" y="217081"/>
                </a:lnTo>
                <a:lnTo>
                  <a:pt x="571385" y="210070"/>
                </a:lnTo>
                <a:lnTo>
                  <a:pt x="574852" y="206578"/>
                </a:lnTo>
                <a:lnTo>
                  <a:pt x="581774" y="199580"/>
                </a:lnTo>
                <a:lnTo>
                  <a:pt x="585241" y="199580"/>
                </a:lnTo>
                <a:lnTo>
                  <a:pt x="585241" y="189064"/>
                </a:lnTo>
                <a:lnTo>
                  <a:pt x="581774" y="189064"/>
                </a:lnTo>
                <a:lnTo>
                  <a:pt x="564464" y="203073"/>
                </a:lnTo>
                <a:lnTo>
                  <a:pt x="540219" y="206578"/>
                </a:lnTo>
                <a:lnTo>
                  <a:pt x="529831" y="203073"/>
                </a:lnTo>
                <a:lnTo>
                  <a:pt x="522909" y="203073"/>
                </a:lnTo>
                <a:lnTo>
                  <a:pt x="509054" y="189064"/>
                </a:lnTo>
                <a:lnTo>
                  <a:pt x="502132" y="171564"/>
                </a:lnTo>
                <a:lnTo>
                  <a:pt x="498665" y="150558"/>
                </a:lnTo>
                <a:lnTo>
                  <a:pt x="540232" y="143548"/>
                </a:lnTo>
                <a:lnTo>
                  <a:pt x="581774" y="136550"/>
                </a:lnTo>
                <a:lnTo>
                  <a:pt x="585241" y="133045"/>
                </a:lnTo>
                <a:lnTo>
                  <a:pt x="585241" y="122542"/>
                </a:lnTo>
                <a:close/>
              </a:path>
              <a:path w="2012314" h="273685">
                <a:moveTo>
                  <a:pt x="668350" y="210070"/>
                </a:moveTo>
                <a:lnTo>
                  <a:pt x="664883" y="210070"/>
                </a:lnTo>
                <a:lnTo>
                  <a:pt x="647573" y="206578"/>
                </a:lnTo>
                <a:lnTo>
                  <a:pt x="644105" y="203073"/>
                </a:lnTo>
                <a:lnTo>
                  <a:pt x="644105" y="199567"/>
                </a:lnTo>
                <a:lnTo>
                  <a:pt x="640651" y="157556"/>
                </a:lnTo>
                <a:lnTo>
                  <a:pt x="640651" y="45516"/>
                </a:lnTo>
                <a:lnTo>
                  <a:pt x="644105" y="3505"/>
                </a:lnTo>
                <a:lnTo>
                  <a:pt x="644105" y="0"/>
                </a:lnTo>
                <a:lnTo>
                  <a:pt x="640651" y="0"/>
                </a:lnTo>
                <a:lnTo>
                  <a:pt x="623328" y="3505"/>
                </a:lnTo>
                <a:lnTo>
                  <a:pt x="606018" y="10502"/>
                </a:lnTo>
                <a:lnTo>
                  <a:pt x="599097" y="14008"/>
                </a:lnTo>
                <a:lnTo>
                  <a:pt x="595630" y="17513"/>
                </a:lnTo>
                <a:lnTo>
                  <a:pt x="599097" y="17513"/>
                </a:lnTo>
                <a:lnTo>
                  <a:pt x="609485" y="21018"/>
                </a:lnTo>
                <a:lnTo>
                  <a:pt x="612940" y="21018"/>
                </a:lnTo>
                <a:lnTo>
                  <a:pt x="619874" y="35013"/>
                </a:lnTo>
                <a:lnTo>
                  <a:pt x="619874" y="98044"/>
                </a:lnTo>
                <a:lnTo>
                  <a:pt x="616407" y="192570"/>
                </a:lnTo>
                <a:lnTo>
                  <a:pt x="616407" y="199567"/>
                </a:lnTo>
                <a:lnTo>
                  <a:pt x="612940" y="206578"/>
                </a:lnTo>
                <a:lnTo>
                  <a:pt x="609485" y="210070"/>
                </a:lnTo>
                <a:lnTo>
                  <a:pt x="599097" y="210070"/>
                </a:lnTo>
                <a:lnTo>
                  <a:pt x="595630" y="213575"/>
                </a:lnTo>
                <a:lnTo>
                  <a:pt x="595630" y="217081"/>
                </a:lnTo>
                <a:lnTo>
                  <a:pt x="661428" y="217081"/>
                </a:lnTo>
                <a:lnTo>
                  <a:pt x="668350" y="217081"/>
                </a:lnTo>
                <a:lnTo>
                  <a:pt x="668350" y="210070"/>
                </a:lnTo>
                <a:close/>
              </a:path>
              <a:path w="2012314" h="273685">
                <a:moveTo>
                  <a:pt x="748004" y="210070"/>
                </a:moveTo>
                <a:lnTo>
                  <a:pt x="741070" y="210070"/>
                </a:lnTo>
                <a:lnTo>
                  <a:pt x="727227" y="206578"/>
                </a:lnTo>
                <a:lnTo>
                  <a:pt x="723760" y="203073"/>
                </a:lnTo>
                <a:lnTo>
                  <a:pt x="723760" y="199567"/>
                </a:lnTo>
                <a:lnTo>
                  <a:pt x="720293" y="157556"/>
                </a:lnTo>
                <a:lnTo>
                  <a:pt x="720293" y="45516"/>
                </a:lnTo>
                <a:lnTo>
                  <a:pt x="723760" y="3505"/>
                </a:lnTo>
                <a:lnTo>
                  <a:pt x="723760" y="0"/>
                </a:lnTo>
                <a:lnTo>
                  <a:pt x="720293" y="0"/>
                </a:lnTo>
                <a:lnTo>
                  <a:pt x="702983" y="3505"/>
                </a:lnTo>
                <a:lnTo>
                  <a:pt x="682205" y="10502"/>
                </a:lnTo>
                <a:lnTo>
                  <a:pt x="675284" y="17513"/>
                </a:lnTo>
                <a:lnTo>
                  <a:pt x="678738" y="17513"/>
                </a:lnTo>
                <a:lnTo>
                  <a:pt x="685673" y="21005"/>
                </a:lnTo>
                <a:lnTo>
                  <a:pt x="692594" y="21005"/>
                </a:lnTo>
                <a:lnTo>
                  <a:pt x="696061" y="28016"/>
                </a:lnTo>
                <a:lnTo>
                  <a:pt x="696061" y="35013"/>
                </a:lnTo>
                <a:lnTo>
                  <a:pt x="699516" y="98031"/>
                </a:lnTo>
                <a:lnTo>
                  <a:pt x="696061" y="192570"/>
                </a:lnTo>
                <a:lnTo>
                  <a:pt x="696061" y="199567"/>
                </a:lnTo>
                <a:lnTo>
                  <a:pt x="692594" y="206578"/>
                </a:lnTo>
                <a:lnTo>
                  <a:pt x="685673" y="210070"/>
                </a:lnTo>
                <a:lnTo>
                  <a:pt x="678738" y="210070"/>
                </a:lnTo>
                <a:lnTo>
                  <a:pt x="675284" y="213575"/>
                </a:lnTo>
                <a:lnTo>
                  <a:pt x="675284" y="217081"/>
                </a:lnTo>
                <a:lnTo>
                  <a:pt x="741070" y="217081"/>
                </a:lnTo>
                <a:lnTo>
                  <a:pt x="744537" y="217081"/>
                </a:lnTo>
                <a:lnTo>
                  <a:pt x="748004" y="213575"/>
                </a:lnTo>
                <a:lnTo>
                  <a:pt x="748004" y="210070"/>
                </a:lnTo>
                <a:close/>
              </a:path>
              <a:path w="2012314" h="273685">
                <a:moveTo>
                  <a:pt x="799947" y="210070"/>
                </a:moveTo>
                <a:lnTo>
                  <a:pt x="793013" y="199567"/>
                </a:lnTo>
                <a:lnTo>
                  <a:pt x="786091" y="192570"/>
                </a:lnTo>
                <a:lnTo>
                  <a:pt x="779170" y="189064"/>
                </a:lnTo>
                <a:lnTo>
                  <a:pt x="768781" y="192570"/>
                </a:lnTo>
                <a:lnTo>
                  <a:pt x="765314" y="196062"/>
                </a:lnTo>
                <a:lnTo>
                  <a:pt x="765314" y="210070"/>
                </a:lnTo>
                <a:lnTo>
                  <a:pt x="768781" y="210070"/>
                </a:lnTo>
                <a:lnTo>
                  <a:pt x="782624" y="220573"/>
                </a:lnTo>
                <a:lnTo>
                  <a:pt x="786091" y="224078"/>
                </a:lnTo>
                <a:lnTo>
                  <a:pt x="786091" y="241579"/>
                </a:lnTo>
                <a:lnTo>
                  <a:pt x="779170" y="252082"/>
                </a:lnTo>
                <a:lnTo>
                  <a:pt x="768781" y="262597"/>
                </a:lnTo>
                <a:lnTo>
                  <a:pt x="751459" y="269595"/>
                </a:lnTo>
                <a:lnTo>
                  <a:pt x="758393" y="273100"/>
                </a:lnTo>
                <a:lnTo>
                  <a:pt x="796480" y="245084"/>
                </a:lnTo>
                <a:lnTo>
                  <a:pt x="799947" y="234581"/>
                </a:lnTo>
                <a:lnTo>
                  <a:pt x="799947" y="210070"/>
                </a:lnTo>
                <a:close/>
              </a:path>
              <a:path w="2012314" h="273685">
                <a:moveTo>
                  <a:pt x="1153160" y="21005"/>
                </a:moveTo>
                <a:lnTo>
                  <a:pt x="1149692" y="21005"/>
                </a:lnTo>
                <a:lnTo>
                  <a:pt x="1121994" y="24511"/>
                </a:lnTo>
                <a:lnTo>
                  <a:pt x="1094295" y="21005"/>
                </a:lnTo>
                <a:lnTo>
                  <a:pt x="1090828" y="24511"/>
                </a:lnTo>
                <a:lnTo>
                  <a:pt x="1094295" y="28016"/>
                </a:lnTo>
                <a:lnTo>
                  <a:pt x="1097749" y="28016"/>
                </a:lnTo>
                <a:lnTo>
                  <a:pt x="1108151" y="31508"/>
                </a:lnTo>
                <a:lnTo>
                  <a:pt x="1115072" y="45516"/>
                </a:lnTo>
                <a:lnTo>
                  <a:pt x="1111605" y="56019"/>
                </a:lnTo>
                <a:lnTo>
                  <a:pt x="1108151" y="70027"/>
                </a:lnTo>
                <a:lnTo>
                  <a:pt x="1056195" y="189064"/>
                </a:lnTo>
                <a:lnTo>
                  <a:pt x="1049274" y="168059"/>
                </a:lnTo>
                <a:lnTo>
                  <a:pt x="1032979" y="133045"/>
                </a:lnTo>
                <a:lnTo>
                  <a:pt x="1021575" y="108534"/>
                </a:lnTo>
                <a:lnTo>
                  <a:pt x="1028496" y="94538"/>
                </a:lnTo>
                <a:lnTo>
                  <a:pt x="1052741" y="45516"/>
                </a:lnTo>
                <a:lnTo>
                  <a:pt x="1066584" y="31508"/>
                </a:lnTo>
                <a:lnTo>
                  <a:pt x="1070051" y="28016"/>
                </a:lnTo>
                <a:lnTo>
                  <a:pt x="1070051" y="24511"/>
                </a:lnTo>
                <a:lnTo>
                  <a:pt x="1070051" y="21005"/>
                </a:lnTo>
                <a:lnTo>
                  <a:pt x="1066584" y="21005"/>
                </a:lnTo>
                <a:lnTo>
                  <a:pt x="1042352" y="24511"/>
                </a:lnTo>
                <a:lnTo>
                  <a:pt x="1038885" y="24511"/>
                </a:lnTo>
                <a:lnTo>
                  <a:pt x="1038885" y="35013"/>
                </a:lnTo>
                <a:lnTo>
                  <a:pt x="1038885" y="38519"/>
                </a:lnTo>
                <a:lnTo>
                  <a:pt x="1031963" y="66522"/>
                </a:lnTo>
                <a:lnTo>
                  <a:pt x="1018108" y="94538"/>
                </a:lnTo>
                <a:lnTo>
                  <a:pt x="997331" y="38519"/>
                </a:lnTo>
                <a:lnTo>
                  <a:pt x="1004252" y="31508"/>
                </a:lnTo>
                <a:lnTo>
                  <a:pt x="1035418" y="31508"/>
                </a:lnTo>
                <a:lnTo>
                  <a:pt x="1038885" y="35013"/>
                </a:lnTo>
                <a:lnTo>
                  <a:pt x="1038885" y="24511"/>
                </a:lnTo>
                <a:lnTo>
                  <a:pt x="1014653" y="24511"/>
                </a:lnTo>
                <a:lnTo>
                  <a:pt x="976553" y="21005"/>
                </a:lnTo>
                <a:lnTo>
                  <a:pt x="959243" y="21005"/>
                </a:lnTo>
                <a:lnTo>
                  <a:pt x="955776" y="24511"/>
                </a:lnTo>
                <a:lnTo>
                  <a:pt x="955776" y="28016"/>
                </a:lnTo>
                <a:lnTo>
                  <a:pt x="962698" y="31508"/>
                </a:lnTo>
                <a:lnTo>
                  <a:pt x="973086" y="49022"/>
                </a:lnTo>
                <a:lnTo>
                  <a:pt x="986942" y="80530"/>
                </a:lnTo>
                <a:lnTo>
                  <a:pt x="1004252" y="119037"/>
                </a:lnTo>
                <a:lnTo>
                  <a:pt x="973086" y="189064"/>
                </a:lnTo>
                <a:lnTo>
                  <a:pt x="945388" y="119037"/>
                </a:lnTo>
                <a:lnTo>
                  <a:pt x="928065" y="77025"/>
                </a:lnTo>
                <a:lnTo>
                  <a:pt x="921143" y="56019"/>
                </a:lnTo>
                <a:lnTo>
                  <a:pt x="917676" y="38519"/>
                </a:lnTo>
                <a:lnTo>
                  <a:pt x="924610" y="31508"/>
                </a:lnTo>
                <a:lnTo>
                  <a:pt x="934999" y="31508"/>
                </a:lnTo>
                <a:lnTo>
                  <a:pt x="938466" y="28016"/>
                </a:lnTo>
                <a:lnTo>
                  <a:pt x="938466" y="24511"/>
                </a:lnTo>
                <a:lnTo>
                  <a:pt x="938466" y="21005"/>
                </a:lnTo>
                <a:lnTo>
                  <a:pt x="934999" y="21005"/>
                </a:lnTo>
                <a:lnTo>
                  <a:pt x="903833" y="24511"/>
                </a:lnTo>
                <a:lnTo>
                  <a:pt x="876122" y="21005"/>
                </a:lnTo>
                <a:lnTo>
                  <a:pt x="872667" y="21005"/>
                </a:lnTo>
                <a:lnTo>
                  <a:pt x="872667" y="28016"/>
                </a:lnTo>
                <a:lnTo>
                  <a:pt x="879589" y="31508"/>
                </a:lnTo>
                <a:lnTo>
                  <a:pt x="886510" y="38519"/>
                </a:lnTo>
                <a:lnTo>
                  <a:pt x="893445" y="52514"/>
                </a:lnTo>
                <a:lnTo>
                  <a:pt x="903833" y="77025"/>
                </a:lnTo>
                <a:lnTo>
                  <a:pt x="945388" y="182067"/>
                </a:lnTo>
                <a:lnTo>
                  <a:pt x="955776" y="213575"/>
                </a:lnTo>
                <a:lnTo>
                  <a:pt x="955776" y="220573"/>
                </a:lnTo>
                <a:lnTo>
                  <a:pt x="969632" y="217081"/>
                </a:lnTo>
                <a:lnTo>
                  <a:pt x="973086" y="217081"/>
                </a:lnTo>
                <a:lnTo>
                  <a:pt x="980020" y="192570"/>
                </a:lnTo>
                <a:lnTo>
                  <a:pt x="981494" y="189064"/>
                </a:lnTo>
                <a:lnTo>
                  <a:pt x="990409" y="168059"/>
                </a:lnTo>
                <a:lnTo>
                  <a:pt x="1011186" y="133045"/>
                </a:lnTo>
                <a:lnTo>
                  <a:pt x="1028496" y="175056"/>
                </a:lnTo>
                <a:lnTo>
                  <a:pt x="1038885" y="217081"/>
                </a:lnTo>
                <a:lnTo>
                  <a:pt x="1042352" y="220573"/>
                </a:lnTo>
                <a:lnTo>
                  <a:pt x="1052741" y="217081"/>
                </a:lnTo>
                <a:lnTo>
                  <a:pt x="1056195" y="217081"/>
                </a:lnTo>
                <a:lnTo>
                  <a:pt x="1063129" y="196062"/>
                </a:lnTo>
                <a:lnTo>
                  <a:pt x="1065720" y="189064"/>
                </a:lnTo>
                <a:lnTo>
                  <a:pt x="1073518" y="168059"/>
                </a:lnTo>
                <a:lnTo>
                  <a:pt x="1135849" y="42011"/>
                </a:lnTo>
                <a:lnTo>
                  <a:pt x="1142771" y="31508"/>
                </a:lnTo>
                <a:lnTo>
                  <a:pt x="1149692" y="31508"/>
                </a:lnTo>
                <a:lnTo>
                  <a:pt x="1153160" y="28016"/>
                </a:lnTo>
                <a:lnTo>
                  <a:pt x="1153160" y="24511"/>
                </a:lnTo>
                <a:lnTo>
                  <a:pt x="1153160" y="21005"/>
                </a:lnTo>
                <a:close/>
              </a:path>
              <a:path w="2012314" h="273685">
                <a:moveTo>
                  <a:pt x="1198181" y="21005"/>
                </a:moveTo>
                <a:lnTo>
                  <a:pt x="1194714" y="14008"/>
                </a:lnTo>
                <a:lnTo>
                  <a:pt x="1184325" y="10502"/>
                </a:lnTo>
                <a:lnTo>
                  <a:pt x="1180871" y="10502"/>
                </a:lnTo>
                <a:lnTo>
                  <a:pt x="1177404" y="14008"/>
                </a:lnTo>
                <a:lnTo>
                  <a:pt x="1173937" y="21005"/>
                </a:lnTo>
                <a:lnTo>
                  <a:pt x="1170482" y="24511"/>
                </a:lnTo>
                <a:lnTo>
                  <a:pt x="1173937" y="35013"/>
                </a:lnTo>
                <a:lnTo>
                  <a:pt x="1180871" y="38519"/>
                </a:lnTo>
                <a:lnTo>
                  <a:pt x="1191260" y="38519"/>
                </a:lnTo>
                <a:lnTo>
                  <a:pt x="1194714" y="35013"/>
                </a:lnTo>
                <a:lnTo>
                  <a:pt x="1198181" y="24511"/>
                </a:lnTo>
                <a:lnTo>
                  <a:pt x="1198181" y="21005"/>
                </a:lnTo>
                <a:close/>
              </a:path>
              <a:path w="2012314" h="273685">
                <a:moveTo>
                  <a:pt x="1218958" y="210070"/>
                </a:moveTo>
                <a:lnTo>
                  <a:pt x="1198181" y="210070"/>
                </a:lnTo>
                <a:lnTo>
                  <a:pt x="1194714" y="206565"/>
                </a:lnTo>
                <a:lnTo>
                  <a:pt x="1194714" y="199567"/>
                </a:lnTo>
                <a:lnTo>
                  <a:pt x="1191260" y="147053"/>
                </a:lnTo>
                <a:lnTo>
                  <a:pt x="1194714" y="105041"/>
                </a:lnTo>
                <a:lnTo>
                  <a:pt x="1194714" y="84035"/>
                </a:lnTo>
                <a:lnTo>
                  <a:pt x="1191260" y="84035"/>
                </a:lnTo>
                <a:lnTo>
                  <a:pt x="1156627" y="101536"/>
                </a:lnTo>
                <a:lnTo>
                  <a:pt x="1153160" y="101536"/>
                </a:lnTo>
                <a:lnTo>
                  <a:pt x="1153160" y="108534"/>
                </a:lnTo>
                <a:lnTo>
                  <a:pt x="1156627" y="108534"/>
                </a:lnTo>
                <a:lnTo>
                  <a:pt x="1167015" y="112039"/>
                </a:lnTo>
                <a:lnTo>
                  <a:pt x="1170482" y="119037"/>
                </a:lnTo>
                <a:lnTo>
                  <a:pt x="1170482" y="199567"/>
                </a:lnTo>
                <a:lnTo>
                  <a:pt x="1163548" y="206565"/>
                </a:lnTo>
                <a:lnTo>
                  <a:pt x="1153160" y="210070"/>
                </a:lnTo>
                <a:lnTo>
                  <a:pt x="1149705" y="213575"/>
                </a:lnTo>
                <a:lnTo>
                  <a:pt x="1149705" y="217068"/>
                </a:lnTo>
                <a:lnTo>
                  <a:pt x="1218958" y="217068"/>
                </a:lnTo>
                <a:lnTo>
                  <a:pt x="1218958" y="210070"/>
                </a:lnTo>
                <a:close/>
              </a:path>
              <a:path w="2012314" h="273685">
                <a:moveTo>
                  <a:pt x="1298613" y="210070"/>
                </a:moveTo>
                <a:lnTo>
                  <a:pt x="1295146" y="210070"/>
                </a:lnTo>
                <a:lnTo>
                  <a:pt x="1277823" y="206565"/>
                </a:lnTo>
                <a:lnTo>
                  <a:pt x="1274368" y="203073"/>
                </a:lnTo>
                <a:lnTo>
                  <a:pt x="1274368" y="199567"/>
                </a:lnTo>
                <a:lnTo>
                  <a:pt x="1270901" y="157556"/>
                </a:lnTo>
                <a:lnTo>
                  <a:pt x="1270901" y="45516"/>
                </a:lnTo>
                <a:lnTo>
                  <a:pt x="1274368" y="3505"/>
                </a:lnTo>
                <a:lnTo>
                  <a:pt x="1274368" y="0"/>
                </a:lnTo>
                <a:lnTo>
                  <a:pt x="1270901" y="0"/>
                </a:lnTo>
                <a:lnTo>
                  <a:pt x="1253591" y="3505"/>
                </a:lnTo>
                <a:lnTo>
                  <a:pt x="1236281" y="10502"/>
                </a:lnTo>
                <a:lnTo>
                  <a:pt x="1229347" y="14008"/>
                </a:lnTo>
                <a:lnTo>
                  <a:pt x="1225880" y="17513"/>
                </a:lnTo>
                <a:lnTo>
                  <a:pt x="1229347" y="17513"/>
                </a:lnTo>
                <a:lnTo>
                  <a:pt x="1239735" y="21005"/>
                </a:lnTo>
                <a:lnTo>
                  <a:pt x="1243203" y="21005"/>
                </a:lnTo>
                <a:lnTo>
                  <a:pt x="1250124" y="35013"/>
                </a:lnTo>
                <a:lnTo>
                  <a:pt x="1250124" y="98031"/>
                </a:lnTo>
                <a:lnTo>
                  <a:pt x="1246657" y="192570"/>
                </a:lnTo>
                <a:lnTo>
                  <a:pt x="1246657" y="199567"/>
                </a:lnTo>
                <a:lnTo>
                  <a:pt x="1243203" y="206565"/>
                </a:lnTo>
                <a:lnTo>
                  <a:pt x="1239735" y="210070"/>
                </a:lnTo>
                <a:lnTo>
                  <a:pt x="1229347" y="210070"/>
                </a:lnTo>
                <a:lnTo>
                  <a:pt x="1225880" y="213575"/>
                </a:lnTo>
                <a:lnTo>
                  <a:pt x="1225880" y="217068"/>
                </a:lnTo>
                <a:lnTo>
                  <a:pt x="1291678" y="217068"/>
                </a:lnTo>
                <a:lnTo>
                  <a:pt x="1298613" y="217068"/>
                </a:lnTo>
                <a:lnTo>
                  <a:pt x="1298613" y="210070"/>
                </a:lnTo>
                <a:close/>
              </a:path>
              <a:path w="2012314" h="273685">
                <a:moveTo>
                  <a:pt x="1378254" y="210070"/>
                </a:moveTo>
                <a:lnTo>
                  <a:pt x="1371333" y="210070"/>
                </a:lnTo>
                <a:lnTo>
                  <a:pt x="1357477" y="206565"/>
                </a:lnTo>
                <a:lnTo>
                  <a:pt x="1354010" y="203073"/>
                </a:lnTo>
                <a:lnTo>
                  <a:pt x="1354010" y="199567"/>
                </a:lnTo>
                <a:lnTo>
                  <a:pt x="1350556" y="157556"/>
                </a:lnTo>
                <a:lnTo>
                  <a:pt x="1350556" y="45516"/>
                </a:lnTo>
                <a:lnTo>
                  <a:pt x="1354010" y="3505"/>
                </a:lnTo>
                <a:lnTo>
                  <a:pt x="1354010" y="0"/>
                </a:lnTo>
                <a:lnTo>
                  <a:pt x="1350556" y="0"/>
                </a:lnTo>
                <a:lnTo>
                  <a:pt x="1333233" y="3505"/>
                </a:lnTo>
                <a:lnTo>
                  <a:pt x="1312456" y="10502"/>
                </a:lnTo>
                <a:lnTo>
                  <a:pt x="1305534" y="14008"/>
                </a:lnTo>
                <a:lnTo>
                  <a:pt x="1305534" y="17500"/>
                </a:lnTo>
                <a:lnTo>
                  <a:pt x="1309001" y="17500"/>
                </a:lnTo>
                <a:lnTo>
                  <a:pt x="1315923" y="21005"/>
                </a:lnTo>
                <a:lnTo>
                  <a:pt x="1322844" y="21005"/>
                </a:lnTo>
                <a:lnTo>
                  <a:pt x="1326311" y="28003"/>
                </a:lnTo>
                <a:lnTo>
                  <a:pt x="1326311" y="35013"/>
                </a:lnTo>
                <a:lnTo>
                  <a:pt x="1329778" y="98031"/>
                </a:lnTo>
                <a:lnTo>
                  <a:pt x="1326311" y="192570"/>
                </a:lnTo>
                <a:lnTo>
                  <a:pt x="1326311" y="199567"/>
                </a:lnTo>
                <a:lnTo>
                  <a:pt x="1322844" y="206565"/>
                </a:lnTo>
                <a:lnTo>
                  <a:pt x="1315923" y="210070"/>
                </a:lnTo>
                <a:lnTo>
                  <a:pt x="1309001" y="210070"/>
                </a:lnTo>
                <a:lnTo>
                  <a:pt x="1305534" y="213575"/>
                </a:lnTo>
                <a:lnTo>
                  <a:pt x="1305534" y="217068"/>
                </a:lnTo>
                <a:lnTo>
                  <a:pt x="1371333" y="217068"/>
                </a:lnTo>
                <a:lnTo>
                  <a:pt x="1374787" y="217068"/>
                </a:lnTo>
                <a:lnTo>
                  <a:pt x="1378254" y="213575"/>
                </a:lnTo>
                <a:lnTo>
                  <a:pt x="1378254" y="210070"/>
                </a:lnTo>
                <a:close/>
              </a:path>
              <a:path w="2012314" h="273685">
                <a:moveTo>
                  <a:pt x="1433664" y="21005"/>
                </a:moveTo>
                <a:lnTo>
                  <a:pt x="1430197" y="14008"/>
                </a:lnTo>
                <a:lnTo>
                  <a:pt x="1419809" y="10502"/>
                </a:lnTo>
                <a:lnTo>
                  <a:pt x="1416342" y="10502"/>
                </a:lnTo>
                <a:lnTo>
                  <a:pt x="1412887" y="14008"/>
                </a:lnTo>
                <a:lnTo>
                  <a:pt x="1409420" y="21005"/>
                </a:lnTo>
                <a:lnTo>
                  <a:pt x="1405953" y="24511"/>
                </a:lnTo>
                <a:lnTo>
                  <a:pt x="1412887" y="35013"/>
                </a:lnTo>
                <a:lnTo>
                  <a:pt x="1416342" y="38506"/>
                </a:lnTo>
                <a:lnTo>
                  <a:pt x="1426730" y="38506"/>
                </a:lnTo>
                <a:lnTo>
                  <a:pt x="1430197" y="35013"/>
                </a:lnTo>
                <a:lnTo>
                  <a:pt x="1433664" y="24511"/>
                </a:lnTo>
                <a:lnTo>
                  <a:pt x="1433664" y="21005"/>
                </a:lnTo>
                <a:close/>
              </a:path>
              <a:path w="2012314" h="273685">
                <a:moveTo>
                  <a:pt x="1454442" y="210070"/>
                </a:moveTo>
                <a:lnTo>
                  <a:pt x="1437132" y="210070"/>
                </a:lnTo>
                <a:lnTo>
                  <a:pt x="1430197" y="206565"/>
                </a:lnTo>
                <a:lnTo>
                  <a:pt x="1430197" y="84023"/>
                </a:lnTo>
                <a:lnTo>
                  <a:pt x="1426730" y="84023"/>
                </a:lnTo>
                <a:lnTo>
                  <a:pt x="1392110" y="101536"/>
                </a:lnTo>
                <a:lnTo>
                  <a:pt x="1388643" y="101536"/>
                </a:lnTo>
                <a:lnTo>
                  <a:pt x="1388643" y="108534"/>
                </a:lnTo>
                <a:lnTo>
                  <a:pt x="1392110" y="108534"/>
                </a:lnTo>
                <a:lnTo>
                  <a:pt x="1402499" y="112039"/>
                </a:lnTo>
                <a:lnTo>
                  <a:pt x="1405953" y="119037"/>
                </a:lnTo>
                <a:lnTo>
                  <a:pt x="1405953" y="199567"/>
                </a:lnTo>
                <a:lnTo>
                  <a:pt x="1399032" y="206565"/>
                </a:lnTo>
                <a:lnTo>
                  <a:pt x="1388643" y="210070"/>
                </a:lnTo>
                <a:lnTo>
                  <a:pt x="1385176" y="213575"/>
                </a:lnTo>
                <a:lnTo>
                  <a:pt x="1385176" y="217068"/>
                </a:lnTo>
                <a:lnTo>
                  <a:pt x="1454442" y="217068"/>
                </a:lnTo>
                <a:lnTo>
                  <a:pt x="1454442" y="210070"/>
                </a:lnTo>
                <a:close/>
              </a:path>
              <a:path w="2012314" h="273685">
                <a:moveTo>
                  <a:pt x="1599882" y="196062"/>
                </a:moveTo>
                <a:lnTo>
                  <a:pt x="1596415" y="196062"/>
                </a:lnTo>
                <a:lnTo>
                  <a:pt x="1575638" y="203060"/>
                </a:lnTo>
                <a:lnTo>
                  <a:pt x="1568716" y="203060"/>
                </a:lnTo>
                <a:lnTo>
                  <a:pt x="1565249" y="199567"/>
                </a:lnTo>
                <a:lnTo>
                  <a:pt x="1565249" y="192557"/>
                </a:lnTo>
                <a:lnTo>
                  <a:pt x="1561795" y="185559"/>
                </a:lnTo>
                <a:lnTo>
                  <a:pt x="1563065" y="161048"/>
                </a:lnTo>
                <a:lnTo>
                  <a:pt x="1565249" y="119037"/>
                </a:lnTo>
                <a:lnTo>
                  <a:pt x="1561795" y="105041"/>
                </a:lnTo>
                <a:lnTo>
                  <a:pt x="1560639" y="101536"/>
                </a:lnTo>
                <a:lnTo>
                  <a:pt x="1558328" y="94526"/>
                </a:lnTo>
                <a:lnTo>
                  <a:pt x="1547939" y="87528"/>
                </a:lnTo>
                <a:lnTo>
                  <a:pt x="1530629" y="84023"/>
                </a:lnTo>
                <a:lnTo>
                  <a:pt x="1509839" y="87528"/>
                </a:lnTo>
                <a:lnTo>
                  <a:pt x="1489075" y="98031"/>
                </a:lnTo>
                <a:lnTo>
                  <a:pt x="1475219" y="112039"/>
                </a:lnTo>
                <a:lnTo>
                  <a:pt x="1471752" y="122542"/>
                </a:lnTo>
                <a:lnTo>
                  <a:pt x="1471752" y="126034"/>
                </a:lnTo>
                <a:lnTo>
                  <a:pt x="1475219" y="126034"/>
                </a:lnTo>
                <a:lnTo>
                  <a:pt x="1489075" y="122542"/>
                </a:lnTo>
                <a:lnTo>
                  <a:pt x="1495996" y="119037"/>
                </a:lnTo>
                <a:lnTo>
                  <a:pt x="1495996" y="108534"/>
                </a:lnTo>
                <a:lnTo>
                  <a:pt x="1499463" y="105041"/>
                </a:lnTo>
                <a:lnTo>
                  <a:pt x="1509839" y="101536"/>
                </a:lnTo>
                <a:lnTo>
                  <a:pt x="1516773" y="101536"/>
                </a:lnTo>
                <a:lnTo>
                  <a:pt x="1530629" y="105041"/>
                </a:lnTo>
                <a:lnTo>
                  <a:pt x="1537550" y="108534"/>
                </a:lnTo>
                <a:lnTo>
                  <a:pt x="1541005" y="115531"/>
                </a:lnTo>
                <a:lnTo>
                  <a:pt x="1541005" y="150545"/>
                </a:lnTo>
                <a:lnTo>
                  <a:pt x="1541005" y="164553"/>
                </a:lnTo>
                <a:lnTo>
                  <a:pt x="1541005" y="196062"/>
                </a:lnTo>
                <a:lnTo>
                  <a:pt x="1537550" y="199567"/>
                </a:lnTo>
                <a:lnTo>
                  <a:pt x="1534083" y="199567"/>
                </a:lnTo>
                <a:lnTo>
                  <a:pt x="1520240" y="203060"/>
                </a:lnTo>
                <a:lnTo>
                  <a:pt x="1509839" y="206565"/>
                </a:lnTo>
                <a:lnTo>
                  <a:pt x="1502918" y="203060"/>
                </a:lnTo>
                <a:lnTo>
                  <a:pt x="1495996" y="203060"/>
                </a:lnTo>
                <a:lnTo>
                  <a:pt x="1492529" y="196062"/>
                </a:lnTo>
                <a:lnTo>
                  <a:pt x="1489075" y="185559"/>
                </a:lnTo>
                <a:lnTo>
                  <a:pt x="1492529" y="175056"/>
                </a:lnTo>
                <a:lnTo>
                  <a:pt x="1506385" y="168059"/>
                </a:lnTo>
                <a:lnTo>
                  <a:pt x="1516773" y="164553"/>
                </a:lnTo>
                <a:lnTo>
                  <a:pt x="1534083" y="161048"/>
                </a:lnTo>
                <a:lnTo>
                  <a:pt x="1541005" y="164553"/>
                </a:lnTo>
                <a:lnTo>
                  <a:pt x="1541005" y="150545"/>
                </a:lnTo>
                <a:lnTo>
                  <a:pt x="1485607" y="164553"/>
                </a:lnTo>
                <a:lnTo>
                  <a:pt x="1471752" y="171551"/>
                </a:lnTo>
                <a:lnTo>
                  <a:pt x="1468297" y="178562"/>
                </a:lnTo>
                <a:lnTo>
                  <a:pt x="1464830" y="192557"/>
                </a:lnTo>
                <a:lnTo>
                  <a:pt x="1468297" y="199567"/>
                </a:lnTo>
                <a:lnTo>
                  <a:pt x="1471752" y="210070"/>
                </a:lnTo>
                <a:lnTo>
                  <a:pt x="1478673" y="217068"/>
                </a:lnTo>
                <a:lnTo>
                  <a:pt x="1492529" y="220573"/>
                </a:lnTo>
                <a:lnTo>
                  <a:pt x="1506385" y="220573"/>
                </a:lnTo>
                <a:lnTo>
                  <a:pt x="1516773" y="217068"/>
                </a:lnTo>
                <a:lnTo>
                  <a:pt x="1541005" y="206565"/>
                </a:lnTo>
                <a:lnTo>
                  <a:pt x="1547939" y="220573"/>
                </a:lnTo>
                <a:lnTo>
                  <a:pt x="1554861" y="220573"/>
                </a:lnTo>
                <a:lnTo>
                  <a:pt x="1572171" y="217068"/>
                </a:lnTo>
                <a:lnTo>
                  <a:pt x="1596415" y="206565"/>
                </a:lnTo>
                <a:lnTo>
                  <a:pt x="1598155" y="203060"/>
                </a:lnTo>
                <a:lnTo>
                  <a:pt x="1599882" y="199567"/>
                </a:lnTo>
                <a:lnTo>
                  <a:pt x="1599882" y="196062"/>
                </a:lnTo>
                <a:close/>
              </a:path>
              <a:path w="2012314" h="273685">
                <a:moveTo>
                  <a:pt x="1842287" y="210070"/>
                </a:moveTo>
                <a:lnTo>
                  <a:pt x="1828431" y="210070"/>
                </a:lnTo>
                <a:lnTo>
                  <a:pt x="1821510" y="206565"/>
                </a:lnTo>
                <a:lnTo>
                  <a:pt x="1821510" y="157556"/>
                </a:lnTo>
                <a:lnTo>
                  <a:pt x="1818043" y="122542"/>
                </a:lnTo>
                <a:lnTo>
                  <a:pt x="1818043" y="108534"/>
                </a:lnTo>
                <a:lnTo>
                  <a:pt x="1811121" y="98031"/>
                </a:lnTo>
                <a:lnTo>
                  <a:pt x="1800733" y="91033"/>
                </a:lnTo>
                <a:lnTo>
                  <a:pt x="1790344" y="87528"/>
                </a:lnTo>
                <a:lnTo>
                  <a:pt x="1769567" y="87528"/>
                </a:lnTo>
                <a:lnTo>
                  <a:pt x="1752257" y="94526"/>
                </a:lnTo>
                <a:lnTo>
                  <a:pt x="1728012" y="108534"/>
                </a:lnTo>
                <a:lnTo>
                  <a:pt x="1724545" y="101536"/>
                </a:lnTo>
                <a:lnTo>
                  <a:pt x="1717624" y="94526"/>
                </a:lnTo>
                <a:lnTo>
                  <a:pt x="1707235" y="87528"/>
                </a:lnTo>
                <a:lnTo>
                  <a:pt x="1682991" y="87528"/>
                </a:lnTo>
                <a:lnTo>
                  <a:pt x="1672602" y="94526"/>
                </a:lnTo>
                <a:lnTo>
                  <a:pt x="1641436" y="112039"/>
                </a:lnTo>
                <a:lnTo>
                  <a:pt x="1644904" y="98031"/>
                </a:lnTo>
                <a:lnTo>
                  <a:pt x="1644904" y="84023"/>
                </a:lnTo>
                <a:lnTo>
                  <a:pt x="1641436" y="84023"/>
                </a:lnTo>
                <a:lnTo>
                  <a:pt x="1603349" y="105029"/>
                </a:lnTo>
                <a:lnTo>
                  <a:pt x="1599882" y="108534"/>
                </a:lnTo>
                <a:lnTo>
                  <a:pt x="1603349" y="112039"/>
                </a:lnTo>
                <a:lnTo>
                  <a:pt x="1613738" y="112039"/>
                </a:lnTo>
                <a:lnTo>
                  <a:pt x="1617192" y="115531"/>
                </a:lnTo>
                <a:lnTo>
                  <a:pt x="1620659" y="122542"/>
                </a:lnTo>
                <a:lnTo>
                  <a:pt x="1620659" y="196062"/>
                </a:lnTo>
                <a:lnTo>
                  <a:pt x="1617192" y="203060"/>
                </a:lnTo>
                <a:lnTo>
                  <a:pt x="1617192" y="206565"/>
                </a:lnTo>
                <a:lnTo>
                  <a:pt x="1603349" y="210070"/>
                </a:lnTo>
                <a:lnTo>
                  <a:pt x="1599882" y="213563"/>
                </a:lnTo>
                <a:lnTo>
                  <a:pt x="1599882" y="217068"/>
                </a:lnTo>
                <a:lnTo>
                  <a:pt x="1665681" y="217068"/>
                </a:lnTo>
                <a:lnTo>
                  <a:pt x="1665681" y="210070"/>
                </a:lnTo>
                <a:lnTo>
                  <a:pt x="1651825" y="210070"/>
                </a:lnTo>
                <a:lnTo>
                  <a:pt x="1644904" y="206565"/>
                </a:lnTo>
                <a:lnTo>
                  <a:pt x="1641436" y="199567"/>
                </a:lnTo>
                <a:lnTo>
                  <a:pt x="1641436" y="119037"/>
                </a:lnTo>
                <a:lnTo>
                  <a:pt x="1644904" y="115531"/>
                </a:lnTo>
                <a:lnTo>
                  <a:pt x="1658747" y="108534"/>
                </a:lnTo>
                <a:lnTo>
                  <a:pt x="1669135" y="105029"/>
                </a:lnTo>
                <a:lnTo>
                  <a:pt x="1689912" y="105029"/>
                </a:lnTo>
                <a:lnTo>
                  <a:pt x="1703768" y="112039"/>
                </a:lnTo>
                <a:lnTo>
                  <a:pt x="1707235" y="119037"/>
                </a:lnTo>
                <a:lnTo>
                  <a:pt x="1710702" y="136537"/>
                </a:lnTo>
                <a:lnTo>
                  <a:pt x="1710702" y="157556"/>
                </a:lnTo>
                <a:lnTo>
                  <a:pt x="1707235" y="199567"/>
                </a:lnTo>
                <a:lnTo>
                  <a:pt x="1703768" y="206565"/>
                </a:lnTo>
                <a:lnTo>
                  <a:pt x="1693379" y="210070"/>
                </a:lnTo>
                <a:lnTo>
                  <a:pt x="1689912" y="213563"/>
                </a:lnTo>
                <a:lnTo>
                  <a:pt x="1689912" y="217068"/>
                </a:lnTo>
                <a:lnTo>
                  <a:pt x="1752257" y="217068"/>
                </a:lnTo>
                <a:lnTo>
                  <a:pt x="1755711" y="213563"/>
                </a:lnTo>
                <a:lnTo>
                  <a:pt x="1752257" y="213563"/>
                </a:lnTo>
                <a:lnTo>
                  <a:pt x="1752257" y="210070"/>
                </a:lnTo>
                <a:lnTo>
                  <a:pt x="1738401" y="210070"/>
                </a:lnTo>
                <a:lnTo>
                  <a:pt x="1731479" y="203060"/>
                </a:lnTo>
                <a:lnTo>
                  <a:pt x="1731479" y="119037"/>
                </a:lnTo>
                <a:lnTo>
                  <a:pt x="1741868" y="108534"/>
                </a:lnTo>
                <a:lnTo>
                  <a:pt x="1755711" y="105029"/>
                </a:lnTo>
                <a:lnTo>
                  <a:pt x="1776488" y="105029"/>
                </a:lnTo>
                <a:lnTo>
                  <a:pt x="1790344" y="112039"/>
                </a:lnTo>
                <a:lnTo>
                  <a:pt x="1793811" y="119037"/>
                </a:lnTo>
                <a:lnTo>
                  <a:pt x="1797265" y="136537"/>
                </a:lnTo>
                <a:lnTo>
                  <a:pt x="1797265" y="192557"/>
                </a:lnTo>
                <a:lnTo>
                  <a:pt x="1793811" y="203060"/>
                </a:lnTo>
                <a:lnTo>
                  <a:pt x="1790344" y="206565"/>
                </a:lnTo>
                <a:lnTo>
                  <a:pt x="1783422" y="210070"/>
                </a:lnTo>
                <a:lnTo>
                  <a:pt x="1779955" y="213563"/>
                </a:lnTo>
                <a:lnTo>
                  <a:pt x="1776488" y="213563"/>
                </a:lnTo>
                <a:lnTo>
                  <a:pt x="1776488" y="217068"/>
                </a:lnTo>
                <a:lnTo>
                  <a:pt x="1838820" y="217068"/>
                </a:lnTo>
                <a:lnTo>
                  <a:pt x="1842287" y="217068"/>
                </a:lnTo>
                <a:lnTo>
                  <a:pt x="1842287" y="210070"/>
                </a:lnTo>
                <a:close/>
              </a:path>
              <a:path w="2012314" h="273685">
                <a:moveTo>
                  <a:pt x="1949640" y="185559"/>
                </a:moveTo>
                <a:lnTo>
                  <a:pt x="1946173" y="171551"/>
                </a:lnTo>
                <a:lnTo>
                  <a:pt x="1939251" y="157543"/>
                </a:lnTo>
                <a:lnTo>
                  <a:pt x="1928863" y="150545"/>
                </a:lnTo>
                <a:lnTo>
                  <a:pt x="1918474" y="147040"/>
                </a:lnTo>
                <a:lnTo>
                  <a:pt x="1890763" y="129540"/>
                </a:lnTo>
                <a:lnTo>
                  <a:pt x="1883841" y="122542"/>
                </a:lnTo>
                <a:lnTo>
                  <a:pt x="1880374" y="115531"/>
                </a:lnTo>
                <a:lnTo>
                  <a:pt x="1883841" y="108534"/>
                </a:lnTo>
                <a:lnTo>
                  <a:pt x="1883841" y="101536"/>
                </a:lnTo>
                <a:lnTo>
                  <a:pt x="1890763" y="98031"/>
                </a:lnTo>
                <a:lnTo>
                  <a:pt x="1904619" y="94526"/>
                </a:lnTo>
                <a:lnTo>
                  <a:pt x="1918474" y="98031"/>
                </a:lnTo>
                <a:lnTo>
                  <a:pt x="1928863" y="105041"/>
                </a:lnTo>
                <a:lnTo>
                  <a:pt x="1935784" y="115531"/>
                </a:lnTo>
                <a:lnTo>
                  <a:pt x="1939251" y="119037"/>
                </a:lnTo>
                <a:lnTo>
                  <a:pt x="1942719" y="119037"/>
                </a:lnTo>
                <a:lnTo>
                  <a:pt x="1942719" y="91033"/>
                </a:lnTo>
                <a:lnTo>
                  <a:pt x="1939251" y="87528"/>
                </a:lnTo>
                <a:lnTo>
                  <a:pt x="1935784" y="87528"/>
                </a:lnTo>
                <a:lnTo>
                  <a:pt x="1908086" y="84023"/>
                </a:lnTo>
                <a:lnTo>
                  <a:pt x="1897697" y="87528"/>
                </a:lnTo>
                <a:lnTo>
                  <a:pt x="1887308" y="87528"/>
                </a:lnTo>
                <a:lnTo>
                  <a:pt x="1869986" y="98031"/>
                </a:lnTo>
                <a:lnTo>
                  <a:pt x="1863064" y="108534"/>
                </a:lnTo>
                <a:lnTo>
                  <a:pt x="1859597" y="122542"/>
                </a:lnTo>
                <a:lnTo>
                  <a:pt x="1863064" y="136550"/>
                </a:lnTo>
                <a:lnTo>
                  <a:pt x="1873453" y="147040"/>
                </a:lnTo>
                <a:lnTo>
                  <a:pt x="1883841" y="154051"/>
                </a:lnTo>
                <a:lnTo>
                  <a:pt x="1918474" y="171551"/>
                </a:lnTo>
                <a:lnTo>
                  <a:pt x="1925396" y="178562"/>
                </a:lnTo>
                <a:lnTo>
                  <a:pt x="1925396" y="196062"/>
                </a:lnTo>
                <a:lnTo>
                  <a:pt x="1921941" y="203060"/>
                </a:lnTo>
                <a:lnTo>
                  <a:pt x="1915007" y="210070"/>
                </a:lnTo>
                <a:lnTo>
                  <a:pt x="1890763" y="210070"/>
                </a:lnTo>
                <a:lnTo>
                  <a:pt x="1876920" y="206565"/>
                </a:lnTo>
                <a:lnTo>
                  <a:pt x="1869986" y="196062"/>
                </a:lnTo>
                <a:lnTo>
                  <a:pt x="1863064" y="182054"/>
                </a:lnTo>
                <a:lnTo>
                  <a:pt x="1859597" y="178562"/>
                </a:lnTo>
                <a:lnTo>
                  <a:pt x="1856143" y="178562"/>
                </a:lnTo>
                <a:lnTo>
                  <a:pt x="1856143" y="217068"/>
                </a:lnTo>
                <a:lnTo>
                  <a:pt x="1863064" y="217068"/>
                </a:lnTo>
                <a:lnTo>
                  <a:pt x="1873453" y="220573"/>
                </a:lnTo>
                <a:lnTo>
                  <a:pt x="1897697" y="220573"/>
                </a:lnTo>
                <a:lnTo>
                  <a:pt x="1908086" y="220573"/>
                </a:lnTo>
                <a:lnTo>
                  <a:pt x="1925396" y="217068"/>
                </a:lnTo>
                <a:lnTo>
                  <a:pt x="1935784" y="213563"/>
                </a:lnTo>
                <a:lnTo>
                  <a:pt x="1942719" y="206565"/>
                </a:lnTo>
                <a:lnTo>
                  <a:pt x="1949640" y="196062"/>
                </a:lnTo>
                <a:lnTo>
                  <a:pt x="1949640" y="185559"/>
                </a:lnTo>
                <a:close/>
              </a:path>
              <a:path w="2012314" h="273685">
                <a:moveTo>
                  <a:pt x="2011972" y="224066"/>
                </a:moveTo>
                <a:lnTo>
                  <a:pt x="2008505" y="210070"/>
                </a:lnTo>
                <a:lnTo>
                  <a:pt x="2005050" y="199567"/>
                </a:lnTo>
                <a:lnTo>
                  <a:pt x="1994662" y="192557"/>
                </a:lnTo>
                <a:lnTo>
                  <a:pt x="1987727" y="189064"/>
                </a:lnTo>
                <a:lnTo>
                  <a:pt x="1977339" y="192557"/>
                </a:lnTo>
                <a:lnTo>
                  <a:pt x="1973884" y="196062"/>
                </a:lnTo>
                <a:lnTo>
                  <a:pt x="1973884" y="210070"/>
                </a:lnTo>
                <a:lnTo>
                  <a:pt x="1977339" y="210070"/>
                </a:lnTo>
                <a:lnTo>
                  <a:pt x="1991194" y="220573"/>
                </a:lnTo>
                <a:lnTo>
                  <a:pt x="1994662" y="224066"/>
                </a:lnTo>
                <a:lnTo>
                  <a:pt x="1998116" y="231076"/>
                </a:lnTo>
                <a:lnTo>
                  <a:pt x="1994662" y="241579"/>
                </a:lnTo>
                <a:lnTo>
                  <a:pt x="1987727" y="252082"/>
                </a:lnTo>
                <a:lnTo>
                  <a:pt x="1977339" y="262585"/>
                </a:lnTo>
                <a:lnTo>
                  <a:pt x="1963496" y="269582"/>
                </a:lnTo>
                <a:lnTo>
                  <a:pt x="1970417" y="273088"/>
                </a:lnTo>
                <a:lnTo>
                  <a:pt x="1991194" y="262585"/>
                </a:lnTo>
                <a:lnTo>
                  <a:pt x="1998116" y="255574"/>
                </a:lnTo>
                <a:lnTo>
                  <a:pt x="2005050" y="245084"/>
                </a:lnTo>
                <a:lnTo>
                  <a:pt x="2011972" y="224066"/>
                </a:lnTo>
                <a:close/>
              </a:path>
            </a:pathLst>
          </a:custGeom>
          <a:solidFill>
            <a:srgbClr val="B0B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bg object 3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750130" y="5495039"/>
            <a:ext cx="135054" cy="199566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909427" y="5474030"/>
            <a:ext cx="467497" cy="301099"/>
          </a:xfrm>
          <a:prstGeom prst="rect">
            <a:avLst/>
          </a:prstGeom>
        </p:spPr>
      </p:pic>
      <p:sp>
        <p:nvSpPr>
          <p:cNvPr id="33" name="bg object 33"/>
          <p:cNvSpPr/>
          <p:nvPr/>
        </p:nvSpPr>
        <p:spPr>
          <a:xfrm>
            <a:off x="4463491" y="5495035"/>
            <a:ext cx="668655" cy="200025"/>
          </a:xfrm>
          <a:custGeom>
            <a:avLst/>
            <a:gdLst/>
            <a:ahLst/>
            <a:cxnLst/>
            <a:rect l="l" t="t" r="r" b="b"/>
            <a:pathLst>
              <a:path w="668654" h="200025">
                <a:moveTo>
                  <a:pt x="197383" y="98031"/>
                </a:moveTo>
                <a:lnTo>
                  <a:pt x="121196" y="98031"/>
                </a:lnTo>
                <a:lnTo>
                  <a:pt x="121196" y="105041"/>
                </a:lnTo>
                <a:lnTo>
                  <a:pt x="128130" y="108546"/>
                </a:lnTo>
                <a:lnTo>
                  <a:pt x="145440" y="108546"/>
                </a:lnTo>
                <a:lnTo>
                  <a:pt x="152361" y="115544"/>
                </a:lnTo>
                <a:lnTo>
                  <a:pt x="155829" y="126047"/>
                </a:lnTo>
                <a:lnTo>
                  <a:pt x="155829" y="175056"/>
                </a:lnTo>
                <a:lnTo>
                  <a:pt x="145440" y="185572"/>
                </a:lnTo>
                <a:lnTo>
                  <a:pt x="135051" y="189064"/>
                </a:lnTo>
                <a:lnTo>
                  <a:pt x="114274" y="189064"/>
                </a:lnTo>
                <a:lnTo>
                  <a:pt x="72720" y="182067"/>
                </a:lnTo>
                <a:lnTo>
                  <a:pt x="34632" y="143548"/>
                </a:lnTo>
                <a:lnTo>
                  <a:pt x="27698" y="126047"/>
                </a:lnTo>
                <a:lnTo>
                  <a:pt x="27698" y="80530"/>
                </a:lnTo>
                <a:lnTo>
                  <a:pt x="31165" y="63030"/>
                </a:lnTo>
                <a:lnTo>
                  <a:pt x="38087" y="45516"/>
                </a:lnTo>
                <a:lnTo>
                  <a:pt x="58864" y="24511"/>
                </a:lnTo>
                <a:lnTo>
                  <a:pt x="76187" y="17513"/>
                </a:lnTo>
                <a:lnTo>
                  <a:pt x="90030" y="10502"/>
                </a:lnTo>
                <a:lnTo>
                  <a:pt x="131584" y="10502"/>
                </a:lnTo>
                <a:lnTo>
                  <a:pt x="145440" y="14008"/>
                </a:lnTo>
                <a:lnTo>
                  <a:pt x="159296" y="21018"/>
                </a:lnTo>
                <a:lnTo>
                  <a:pt x="162750" y="28016"/>
                </a:lnTo>
                <a:lnTo>
                  <a:pt x="166217" y="42024"/>
                </a:lnTo>
                <a:lnTo>
                  <a:pt x="169684" y="49022"/>
                </a:lnTo>
                <a:lnTo>
                  <a:pt x="176606" y="49022"/>
                </a:lnTo>
                <a:lnTo>
                  <a:pt x="176606" y="45516"/>
                </a:lnTo>
                <a:lnTo>
                  <a:pt x="173139" y="7010"/>
                </a:lnTo>
                <a:lnTo>
                  <a:pt x="173139" y="0"/>
                </a:lnTo>
                <a:lnTo>
                  <a:pt x="166217" y="3505"/>
                </a:lnTo>
                <a:lnTo>
                  <a:pt x="148907" y="0"/>
                </a:lnTo>
                <a:lnTo>
                  <a:pt x="121196" y="0"/>
                </a:lnTo>
                <a:lnTo>
                  <a:pt x="65798" y="7010"/>
                </a:lnTo>
                <a:lnTo>
                  <a:pt x="27698" y="31521"/>
                </a:lnTo>
                <a:lnTo>
                  <a:pt x="3467" y="73533"/>
                </a:lnTo>
                <a:lnTo>
                  <a:pt x="0" y="105041"/>
                </a:lnTo>
                <a:lnTo>
                  <a:pt x="0" y="122542"/>
                </a:lnTo>
                <a:lnTo>
                  <a:pt x="24244" y="171564"/>
                </a:lnTo>
                <a:lnTo>
                  <a:pt x="79654" y="199567"/>
                </a:lnTo>
                <a:lnTo>
                  <a:pt x="107353" y="199567"/>
                </a:lnTo>
                <a:lnTo>
                  <a:pt x="141973" y="199567"/>
                </a:lnTo>
                <a:lnTo>
                  <a:pt x="176606" y="192570"/>
                </a:lnTo>
                <a:lnTo>
                  <a:pt x="180073" y="189064"/>
                </a:lnTo>
                <a:lnTo>
                  <a:pt x="183527" y="189064"/>
                </a:lnTo>
                <a:lnTo>
                  <a:pt x="180073" y="175056"/>
                </a:lnTo>
                <a:lnTo>
                  <a:pt x="180073" y="154051"/>
                </a:lnTo>
                <a:lnTo>
                  <a:pt x="183527" y="115544"/>
                </a:lnTo>
                <a:lnTo>
                  <a:pt x="183527" y="108546"/>
                </a:lnTo>
                <a:lnTo>
                  <a:pt x="186994" y="108546"/>
                </a:lnTo>
                <a:lnTo>
                  <a:pt x="193916" y="105041"/>
                </a:lnTo>
                <a:lnTo>
                  <a:pt x="197383" y="105041"/>
                </a:lnTo>
                <a:lnTo>
                  <a:pt x="197383" y="98031"/>
                </a:lnTo>
                <a:close/>
              </a:path>
              <a:path w="668654" h="200025">
                <a:moveTo>
                  <a:pt x="346290" y="175056"/>
                </a:moveTo>
                <a:lnTo>
                  <a:pt x="335902" y="178562"/>
                </a:lnTo>
                <a:lnTo>
                  <a:pt x="322046" y="182067"/>
                </a:lnTo>
                <a:lnTo>
                  <a:pt x="318592" y="182067"/>
                </a:lnTo>
                <a:lnTo>
                  <a:pt x="315125" y="178562"/>
                </a:lnTo>
                <a:lnTo>
                  <a:pt x="311658" y="171564"/>
                </a:lnTo>
                <a:lnTo>
                  <a:pt x="311658" y="140055"/>
                </a:lnTo>
                <a:lnTo>
                  <a:pt x="311658" y="84035"/>
                </a:lnTo>
                <a:lnTo>
                  <a:pt x="309359" y="80530"/>
                </a:lnTo>
                <a:lnTo>
                  <a:pt x="304736" y="73533"/>
                </a:lnTo>
                <a:lnTo>
                  <a:pt x="294347" y="66522"/>
                </a:lnTo>
                <a:lnTo>
                  <a:pt x="280492" y="63030"/>
                </a:lnTo>
                <a:lnTo>
                  <a:pt x="256260" y="66522"/>
                </a:lnTo>
                <a:lnTo>
                  <a:pt x="238937" y="77025"/>
                </a:lnTo>
                <a:lnTo>
                  <a:pt x="225094" y="91033"/>
                </a:lnTo>
                <a:lnTo>
                  <a:pt x="218160" y="101536"/>
                </a:lnTo>
                <a:lnTo>
                  <a:pt x="221627" y="105041"/>
                </a:lnTo>
                <a:lnTo>
                  <a:pt x="225094" y="105041"/>
                </a:lnTo>
                <a:lnTo>
                  <a:pt x="238937" y="101536"/>
                </a:lnTo>
                <a:lnTo>
                  <a:pt x="242404" y="98031"/>
                </a:lnTo>
                <a:lnTo>
                  <a:pt x="245872" y="98031"/>
                </a:lnTo>
                <a:lnTo>
                  <a:pt x="242404" y="87528"/>
                </a:lnTo>
                <a:lnTo>
                  <a:pt x="245872" y="87528"/>
                </a:lnTo>
                <a:lnTo>
                  <a:pt x="245872" y="84035"/>
                </a:lnTo>
                <a:lnTo>
                  <a:pt x="256260" y="80530"/>
                </a:lnTo>
                <a:lnTo>
                  <a:pt x="266649" y="80530"/>
                </a:lnTo>
                <a:lnTo>
                  <a:pt x="280492" y="84035"/>
                </a:lnTo>
                <a:lnTo>
                  <a:pt x="287426" y="87528"/>
                </a:lnTo>
                <a:lnTo>
                  <a:pt x="290880" y="94538"/>
                </a:lnTo>
                <a:lnTo>
                  <a:pt x="290880" y="129552"/>
                </a:lnTo>
                <a:lnTo>
                  <a:pt x="290880" y="147053"/>
                </a:lnTo>
                <a:lnTo>
                  <a:pt x="290880" y="157556"/>
                </a:lnTo>
                <a:lnTo>
                  <a:pt x="287426" y="175056"/>
                </a:lnTo>
                <a:lnTo>
                  <a:pt x="287426" y="178562"/>
                </a:lnTo>
                <a:lnTo>
                  <a:pt x="280492" y="178562"/>
                </a:lnTo>
                <a:lnTo>
                  <a:pt x="266649" y="182067"/>
                </a:lnTo>
                <a:lnTo>
                  <a:pt x="259715" y="185559"/>
                </a:lnTo>
                <a:lnTo>
                  <a:pt x="252793" y="182067"/>
                </a:lnTo>
                <a:lnTo>
                  <a:pt x="245872" y="182067"/>
                </a:lnTo>
                <a:lnTo>
                  <a:pt x="242404" y="175056"/>
                </a:lnTo>
                <a:lnTo>
                  <a:pt x="238937" y="164553"/>
                </a:lnTo>
                <a:lnTo>
                  <a:pt x="242404" y="154051"/>
                </a:lnTo>
                <a:lnTo>
                  <a:pt x="252793" y="147053"/>
                </a:lnTo>
                <a:lnTo>
                  <a:pt x="280492" y="140055"/>
                </a:lnTo>
                <a:lnTo>
                  <a:pt x="287426" y="143548"/>
                </a:lnTo>
                <a:lnTo>
                  <a:pt x="290880" y="147053"/>
                </a:lnTo>
                <a:lnTo>
                  <a:pt x="290880" y="129552"/>
                </a:lnTo>
                <a:lnTo>
                  <a:pt x="235483" y="143548"/>
                </a:lnTo>
                <a:lnTo>
                  <a:pt x="225094" y="147053"/>
                </a:lnTo>
                <a:lnTo>
                  <a:pt x="218160" y="150558"/>
                </a:lnTo>
                <a:lnTo>
                  <a:pt x="214706" y="157556"/>
                </a:lnTo>
                <a:lnTo>
                  <a:pt x="214706" y="178562"/>
                </a:lnTo>
                <a:lnTo>
                  <a:pt x="218160" y="189064"/>
                </a:lnTo>
                <a:lnTo>
                  <a:pt x="228549" y="196075"/>
                </a:lnTo>
                <a:lnTo>
                  <a:pt x="242404" y="199567"/>
                </a:lnTo>
                <a:lnTo>
                  <a:pt x="252793" y="199567"/>
                </a:lnTo>
                <a:lnTo>
                  <a:pt x="266649" y="196075"/>
                </a:lnTo>
                <a:lnTo>
                  <a:pt x="290880" y="185559"/>
                </a:lnTo>
                <a:lnTo>
                  <a:pt x="290880" y="192570"/>
                </a:lnTo>
                <a:lnTo>
                  <a:pt x="297815" y="199567"/>
                </a:lnTo>
                <a:lnTo>
                  <a:pt x="304736" y="199567"/>
                </a:lnTo>
                <a:lnTo>
                  <a:pt x="318592" y="196075"/>
                </a:lnTo>
                <a:lnTo>
                  <a:pt x="342823" y="185559"/>
                </a:lnTo>
                <a:lnTo>
                  <a:pt x="346290" y="185559"/>
                </a:lnTo>
                <a:lnTo>
                  <a:pt x="346290" y="182067"/>
                </a:lnTo>
                <a:lnTo>
                  <a:pt x="346290" y="175056"/>
                </a:lnTo>
                <a:close/>
              </a:path>
              <a:path w="668654" h="200025">
                <a:moveTo>
                  <a:pt x="443255" y="70027"/>
                </a:moveTo>
                <a:lnTo>
                  <a:pt x="439788" y="66522"/>
                </a:lnTo>
                <a:lnTo>
                  <a:pt x="387845" y="66522"/>
                </a:lnTo>
                <a:lnTo>
                  <a:pt x="391312" y="45516"/>
                </a:lnTo>
                <a:lnTo>
                  <a:pt x="387845" y="42011"/>
                </a:lnTo>
                <a:lnTo>
                  <a:pt x="380923" y="49022"/>
                </a:lnTo>
                <a:lnTo>
                  <a:pt x="370535" y="63030"/>
                </a:lnTo>
                <a:lnTo>
                  <a:pt x="356679" y="73533"/>
                </a:lnTo>
                <a:lnTo>
                  <a:pt x="349758" y="77025"/>
                </a:lnTo>
                <a:lnTo>
                  <a:pt x="349758" y="80530"/>
                </a:lnTo>
                <a:lnTo>
                  <a:pt x="367068" y="80530"/>
                </a:lnTo>
                <a:lnTo>
                  <a:pt x="363613" y="143548"/>
                </a:lnTo>
                <a:lnTo>
                  <a:pt x="363613" y="175056"/>
                </a:lnTo>
                <a:lnTo>
                  <a:pt x="367068" y="185559"/>
                </a:lnTo>
                <a:lnTo>
                  <a:pt x="370535" y="192570"/>
                </a:lnTo>
                <a:lnTo>
                  <a:pt x="384378" y="199567"/>
                </a:lnTo>
                <a:lnTo>
                  <a:pt x="394779" y="199567"/>
                </a:lnTo>
                <a:lnTo>
                  <a:pt x="408622" y="196062"/>
                </a:lnTo>
                <a:lnTo>
                  <a:pt x="436333" y="185559"/>
                </a:lnTo>
                <a:lnTo>
                  <a:pt x="439788" y="185559"/>
                </a:lnTo>
                <a:lnTo>
                  <a:pt x="439788" y="178562"/>
                </a:lnTo>
                <a:lnTo>
                  <a:pt x="436333" y="178562"/>
                </a:lnTo>
                <a:lnTo>
                  <a:pt x="429399" y="182067"/>
                </a:lnTo>
                <a:lnTo>
                  <a:pt x="398233" y="182067"/>
                </a:lnTo>
                <a:lnTo>
                  <a:pt x="391312" y="171564"/>
                </a:lnTo>
                <a:lnTo>
                  <a:pt x="387845" y="161061"/>
                </a:lnTo>
                <a:lnTo>
                  <a:pt x="387845" y="80530"/>
                </a:lnTo>
                <a:lnTo>
                  <a:pt x="439788" y="80530"/>
                </a:lnTo>
                <a:lnTo>
                  <a:pt x="443255" y="73533"/>
                </a:lnTo>
                <a:lnTo>
                  <a:pt x="443255" y="70027"/>
                </a:lnTo>
                <a:close/>
              </a:path>
              <a:path w="668654" h="200025">
                <a:moveTo>
                  <a:pt x="560997" y="105041"/>
                </a:moveTo>
                <a:lnTo>
                  <a:pt x="557530" y="101536"/>
                </a:lnTo>
                <a:lnTo>
                  <a:pt x="554062" y="101536"/>
                </a:lnTo>
                <a:lnTo>
                  <a:pt x="550608" y="87528"/>
                </a:lnTo>
                <a:lnTo>
                  <a:pt x="536752" y="73533"/>
                </a:lnTo>
                <a:lnTo>
                  <a:pt x="533285" y="70027"/>
                </a:lnTo>
                <a:lnTo>
                  <a:pt x="529831" y="69164"/>
                </a:lnTo>
                <a:lnTo>
                  <a:pt x="529831" y="94538"/>
                </a:lnTo>
                <a:lnTo>
                  <a:pt x="529831" y="108534"/>
                </a:lnTo>
                <a:lnTo>
                  <a:pt x="519442" y="112039"/>
                </a:lnTo>
                <a:lnTo>
                  <a:pt x="474421" y="122542"/>
                </a:lnTo>
                <a:lnTo>
                  <a:pt x="477888" y="108534"/>
                </a:lnTo>
                <a:lnTo>
                  <a:pt x="481342" y="91033"/>
                </a:lnTo>
                <a:lnTo>
                  <a:pt x="488276" y="80530"/>
                </a:lnTo>
                <a:lnTo>
                  <a:pt x="502119" y="73533"/>
                </a:lnTo>
                <a:lnTo>
                  <a:pt x="512508" y="77025"/>
                </a:lnTo>
                <a:lnTo>
                  <a:pt x="522897" y="84035"/>
                </a:lnTo>
                <a:lnTo>
                  <a:pt x="529831" y="94538"/>
                </a:lnTo>
                <a:lnTo>
                  <a:pt x="529831" y="69164"/>
                </a:lnTo>
                <a:lnTo>
                  <a:pt x="519442" y="66522"/>
                </a:lnTo>
                <a:lnTo>
                  <a:pt x="512508" y="63017"/>
                </a:lnTo>
                <a:lnTo>
                  <a:pt x="481342" y="73533"/>
                </a:lnTo>
                <a:lnTo>
                  <a:pt x="470954" y="84035"/>
                </a:lnTo>
                <a:lnTo>
                  <a:pt x="464032" y="94538"/>
                </a:lnTo>
                <a:lnTo>
                  <a:pt x="457111" y="108534"/>
                </a:lnTo>
                <a:lnTo>
                  <a:pt x="453644" y="122542"/>
                </a:lnTo>
                <a:lnTo>
                  <a:pt x="453644" y="157556"/>
                </a:lnTo>
                <a:lnTo>
                  <a:pt x="460565" y="178562"/>
                </a:lnTo>
                <a:lnTo>
                  <a:pt x="467499" y="185559"/>
                </a:lnTo>
                <a:lnTo>
                  <a:pt x="488276" y="199567"/>
                </a:lnTo>
                <a:lnTo>
                  <a:pt x="519442" y="199567"/>
                </a:lnTo>
                <a:lnTo>
                  <a:pt x="533285" y="196062"/>
                </a:lnTo>
                <a:lnTo>
                  <a:pt x="543674" y="189064"/>
                </a:lnTo>
                <a:lnTo>
                  <a:pt x="548297" y="185559"/>
                </a:lnTo>
                <a:lnTo>
                  <a:pt x="557530" y="178562"/>
                </a:lnTo>
                <a:lnTo>
                  <a:pt x="557530" y="168059"/>
                </a:lnTo>
                <a:lnTo>
                  <a:pt x="536752" y="182067"/>
                </a:lnTo>
                <a:lnTo>
                  <a:pt x="515975" y="185559"/>
                </a:lnTo>
                <a:lnTo>
                  <a:pt x="505587" y="182067"/>
                </a:lnTo>
                <a:lnTo>
                  <a:pt x="498665" y="182067"/>
                </a:lnTo>
                <a:lnTo>
                  <a:pt x="484809" y="168059"/>
                </a:lnTo>
                <a:lnTo>
                  <a:pt x="477888" y="150558"/>
                </a:lnTo>
                <a:lnTo>
                  <a:pt x="474421" y="129540"/>
                </a:lnTo>
                <a:lnTo>
                  <a:pt x="515988" y="122542"/>
                </a:lnTo>
                <a:lnTo>
                  <a:pt x="557530" y="115544"/>
                </a:lnTo>
                <a:lnTo>
                  <a:pt x="560997" y="112039"/>
                </a:lnTo>
                <a:lnTo>
                  <a:pt x="560997" y="105041"/>
                </a:lnTo>
                <a:close/>
              </a:path>
              <a:path w="668654" h="200025">
                <a:moveTo>
                  <a:pt x="668337" y="164553"/>
                </a:moveTo>
                <a:lnTo>
                  <a:pt x="664883" y="150545"/>
                </a:lnTo>
                <a:lnTo>
                  <a:pt x="657961" y="136550"/>
                </a:lnTo>
                <a:lnTo>
                  <a:pt x="647573" y="129540"/>
                </a:lnTo>
                <a:lnTo>
                  <a:pt x="637171" y="126047"/>
                </a:lnTo>
                <a:lnTo>
                  <a:pt x="609473" y="108534"/>
                </a:lnTo>
                <a:lnTo>
                  <a:pt x="602551" y="101536"/>
                </a:lnTo>
                <a:lnTo>
                  <a:pt x="602551" y="87528"/>
                </a:lnTo>
                <a:lnTo>
                  <a:pt x="606005" y="80530"/>
                </a:lnTo>
                <a:lnTo>
                  <a:pt x="612940" y="77025"/>
                </a:lnTo>
                <a:lnTo>
                  <a:pt x="623328" y="73520"/>
                </a:lnTo>
                <a:lnTo>
                  <a:pt x="637171" y="77025"/>
                </a:lnTo>
                <a:lnTo>
                  <a:pt x="647573" y="84035"/>
                </a:lnTo>
                <a:lnTo>
                  <a:pt x="654494" y="94538"/>
                </a:lnTo>
                <a:lnTo>
                  <a:pt x="657961" y="98031"/>
                </a:lnTo>
                <a:lnTo>
                  <a:pt x="661416" y="98031"/>
                </a:lnTo>
                <a:lnTo>
                  <a:pt x="661416" y="66522"/>
                </a:lnTo>
                <a:lnTo>
                  <a:pt x="654494" y="66522"/>
                </a:lnTo>
                <a:lnTo>
                  <a:pt x="630250" y="63017"/>
                </a:lnTo>
                <a:lnTo>
                  <a:pt x="616407" y="66522"/>
                </a:lnTo>
                <a:lnTo>
                  <a:pt x="606005" y="66522"/>
                </a:lnTo>
                <a:lnTo>
                  <a:pt x="592162" y="77025"/>
                </a:lnTo>
                <a:lnTo>
                  <a:pt x="581774" y="87528"/>
                </a:lnTo>
                <a:lnTo>
                  <a:pt x="581774" y="101536"/>
                </a:lnTo>
                <a:lnTo>
                  <a:pt x="585241" y="115544"/>
                </a:lnTo>
                <a:lnTo>
                  <a:pt x="592162" y="126047"/>
                </a:lnTo>
                <a:lnTo>
                  <a:pt x="619861" y="140042"/>
                </a:lnTo>
                <a:lnTo>
                  <a:pt x="637171" y="150545"/>
                </a:lnTo>
                <a:lnTo>
                  <a:pt x="644105" y="157556"/>
                </a:lnTo>
                <a:lnTo>
                  <a:pt x="647573" y="168059"/>
                </a:lnTo>
                <a:lnTo>
                  <a:pt x="640638" y="182067"/>
                </a:lnTo>
                <a:lnTo>
                  <a:pt x="633717" y="189064"/>
                </a:lnTo>
                <a:lnTo>
                  <a:pt x="609473" y="189064"/>
                </a:lnTo>
                <a:lnTo>
                  <a:pt x="599084" y="185559"/>
                </a:lnTo>
                <a:lnTo>
                  <a:pt x="588695" y="175056"/>
                </a:lnTo>
                <a:lnTo>
                  <a:pt x="581774" y="161048"/>
                </a:lnTo>
                <a:lnTo>
                  <a:pt x="581774" y="157556"/>
                </a:lnTo>
                <a:lnTo>
                  <a:pt x="578307" y="157556"/>
                </a:lnTo>
                <a:lnTo>
                  <a:pt x="574840" y="161048"/>
                </a:lnTo>
                <a:lnTo>
                  <a:pt x="578307" y="178562"/>
                </a:lnTo>
                <a:lnTo>
                  <a:pt x="574840" y="192570"/>
                </a:lnTo>
                <a:lnTo>
                  <a:pt x="578307" y="196062"/>
                </a:lnTo>
                <a:lnTo>
                  <a:pt x="581774" y="196062"/>
                </a:lnTo>
                <a:lnTo>
                  <a:pt x="595630" y="199567"/>
                </a:lnTo>
                <a:lnTo>
                  <a:pt x="616407" y="199567"/>
                </a:lnTo>
                <a:lnTo>
                  <a:pt x="626795" y="199567"/>
                </a:lnTo>
                <a:lnTo>
                  <a:pt x="647573" y="196062"/>
                </a:lnTo>
                <a:lnTo>
                  <a:pt x="654494" y="192570"/>
                </a:lnTo>
                <a:lnTo>
                  <a:pt x="661416" y="185559"/>
                </a:lnTo>
                <a:lnTo>
                  <a:pt x="668337" y="175056"/>
                </a:lnTo>
                <a:lnTo>
                  <a:pt x="668337" y="164553"/>
                </a:lnTo>
                <a:close/>
              </a:path>
            </a:pathLst>
          </a:custGeom>
          <a:solidFill>
            <a:srgbClr val="B0B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bg object 3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211490" y="5474017"/>
            <a:ext cx="1599878" cy="301103"/>
          </a:xfrm>
          <a:prstGeom prst="rect">
            <a:avLst/>
          </a:prstGeom>
        </p:spPr>
      </p:pic>
      <p:pic>
        <p:nvPicPr>
          <p:cNvPr id="35" name="bg object 35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887552" y="5495023"/>
            <a:ext cx="193924" cy="199565"/>
          </a:xfrm>
          <a:prstGeom prst="rect">
            <a:avLst/>
          </a:prstGeom>
        </p:spPr>
      </p:pic>
      <p:pic>
        <p:nvPicPr>
          <p:cNvPr id="36" name="bg object 3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7102256" y="5495021"/>
            <a:ext cx="204313" cy="199566"/>
          </a:xfrm>
          <a:prstGeom prst="rect">
            <a:avLst/>
          </a:prstGeom>
        </p:spPr>
      </p:pic>
      <p:pic>
        <p:nvPicPr>
          <p:cNvPr id="37" name="bg object 37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7327346" y="5495020"/>
            <a:ext cx="200850" cy="199566"/>
          </a:xfrm>
          <a:prstGeom prst="rect">
            <a:avLst/>
          </a:prstGeom>
        </p:spPr>
      </p:pic>
      <p:pic>
        <p:nvPicPr>
          <p:cNvPr id="38" name="bg object 38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7555900" y="5495018"/>
            <a:ext cx="176609" cy="199566"/>
          </a:xfrm>
          <a:prstGeom prst="rect">
            <a:avLst/>
          </a:prstGeom>
        </p:spPr>
      </p:pic>
      <p:sp>
        <p:nvSpPr>
          <p:cNvPr id="39" name="bg object 39"/>
          <p:cNvSpPr/>
          <p:nvPr/>
        </p:nvSpPr>
        <p:spPr>
          <a:xfrm>
            <a:off x="7756749" y="5663072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0777" y="31510"/>
                </a:moveTo>
                <a:lnTo>
                  <a:pt x="13851" y="31510"/>
                </a:lnTo>
                <a:lnTo>
                  <a:pt x="10388" y="31510"/>
                </a:lnTo>
                <a:lnTo>
                  <a:pt x="3462" y="28009"/>
                </a:lnTo>
                <a:lnTo>
                  <a:pt x="0" y="21006"/>
                </a:lnTo>
                <a:lnTo>
                  <a:pt x="0" y="10506"/>
                </a:lnTo>
                <a:lnTo>
                  <a:pt x="3462" y="3501"/>
                </a:lnTo>
                <a:lnTo>
                  <a:pt x="10388" y="0"/>
                </a:lnTo>
                <a:lnTo>
                  <a:pt x="20777" y="0"/>
                </a:lnTo>
                <a:lnTo>
                  <a:pt x="27703" y="3501"/>
                </a:lnTo>
                <a:lnTo>
                  <a:pt x="31166" y="10506"/>
                </a:lnTo>
                <a:lnTo>
                  <a:pt x="31166" y="21006"/>
                </a:lnTo>
                <a:lnTo>
                  <a:pt x="27703" y="28009"/>
                </a:lnTo>
                <a:lnTo>
                  <a:pt x="20777" y="31510"/>
                </a:lnTo>
                <a:close/>
              </a:path>
            </a:pathLst>
          </a:custGeom>
          <a:solidFill>
            <a:srgbClr val="B0B57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bg object 40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726948" y="740664"/>
            <a:ext cx="7792211" cy="1002791"/>
          </a:xfrm>
          <a:prstGeom prst="rect">
            <a:avLst/>
          </a:prstGeom>
        </p:spPr>
      </p:pic>
      <p:pic>
        <p:nvPicPr>
          <p:cNvPr id="41" name="bg object 41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600455" y="1289304"/>
            <a:ext cx="7941563" cy="1002791"/>
          </a:xfrm>
          <a:prstGeom prst="rect">
            <a:avLst/>
          </a:prstGeom>
        </p:spPr>
      </p:pic>
      <p:pic>
        <p:nvPicPr>
          <p:cNvPr id="42" name="bg object 42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3131819" y="1837944"/>
            <a:ext cx="1621535" cy="1002791"/>
          </a:xfrm>
          <a:prstGeom prst="rect">
            <a:avLst/>
          </a:prstGeom>
        </p:spPr>
      </p:pic>
      <p:pic>
        <p:nvPicPr>
          <p:cNvPr id="43" name="bg object 43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4162044" y="1837944"/>
            <a:ext cx="818387" cy="1002791"/>
          </a:xfrm>
          <a:prstGeom prst="rect">
            <a:avLst/>
          </a:prstGeom>
        </p:spPr>
      </p:pic>
      <p:pic>
        <p:nvPicPr>
          <p:cNvPr id="44" name="bg object 44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4492751" y="1837944"/>
            <a:ext cx="1517903" cy="100279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19507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8818" y="189072"/>
            <a:ext cx="7536815" cy="9410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36295" y="1632299"/>
            <a:ext cx="7471409" cy="3926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29016" y="6292214"/>
            <a:ext cx="287654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wwright@mwlaw.com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tchellwilliamslaw.com/blog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tchellwilliamslaw.com/non-hazardous-secondary-material-standards-us-environmental-protection-agency-final-response-to-american-forest-and-paper-association-peti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tchellwilliamslaw.com/non-hazardous-secondary-material-standards-us-environmental-protection-agency-final-response-to-american-forest-and-paper-association-peti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4078" y="842264"/>
            <a:ext cx="7377430" cy="1671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Solid</a:t>
            </a:r>
            <a:r>
              <a:rPr sz="3600" spc="-114" dirty="0"/>
              <a:t> </a:t>
            </a:r>
            <a:r>
              <a:rPr sz="3600" dirty="0"/>
              <a:t>and</a:t>
            </a:r>
            <a:r>
              <a:rPr sz="3600" spc="-95" dirty="0"/>
              <a:t> </a:t>
            </a:r>
            <a:r>
              <a:rPr sz="3600" dirty="0"/>
              <a:t>Hazardous</a:t>
            </a:r>
            <a:r>
              <a:rPr sz="3600" spc="-100" dirty="0"/>
              <a:t> </a:t>
            </a:r>
            <a:r>
              <a:rPr sz="3600" spc="-10" dirty="0"/>
              <a:t>Waste/Recycling </a:t>
            </a:r>
            <a:r>
              <a:rPr sz="3600" spc="-20" dirty="0"/>
              <a:t>Administrative/Judicial</a:t>
            </a:r>
            <a:r>
              <a:rPr sz="3600" spc="-75" dirty="0"/>
              <a:t> </a:t>
            </a:r>
            <a:r>
              <a:rPr sz="3600" spc="-10" dirty="0"/>
              <a:t>Developments: </a:t>
            </a:r>
            <a:r>
              <a:rPr sz="3600" dirty="0"/>
              <a:t>2023</a:t>
            </a:r>
            <a:r>
              <a:rPr sz="3600" spc="-45" dirty="0"/>
              <a:t> </a:t>
            </a:r>
            <a:r>
              <a:rPr sz="3600" dirty="0"/>
              <a:t>–</a:t>
            </a:r>
            <a:r>
              <a:rPr sz="3600" spc="-40" dirty="0"/>
              <a:t> </a:t>
            </a:r>
            <a:r>
              <a:rPr sz="3600" spc="-20" dirty="0"/>
              <a:t>2024</a:t>
            </a:r>
            <a:endParaRPr sz="3600"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1</a:t>
            </a:fld>
            <a:endParaRPr spc="-2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777240" marR="5080" indent="-570230">
              <a:lnSpc>
                <a:spcPct val="100000"/>
              </a:lnSpc>
              <a:spcBef>
                <a:spcPts val="100"/>
              </a:spcBef>
            </a:pPr>
            <a:r>
              <a:rPr dirty="0"/>
              <a:t>RCRA</a:t>
            </a:r>
            <a:r>
              <a:rPr spc="-65" dirty="0"/>
              <a:t> </a:t>
            </a:r>
            <a:r>
              <a:rPr dirty="0"/>
              <a:t>Corrosivity</a:t>
            </a:r>
            <a:r>
              <a:rPr spc="-60" dirty="0"/>
              <a:t> </a:t>
            </a:r>
            <a:r>
              <a:rPr spc="-10" dirty="0"/>
              <a:t>Hazardous</a:t>
            </a:r>
            <a:r>
              <a:rPr spc="-55" dirty="0"/>
              <a:t> </a:t>
            </a:r>
            <a:r>
              <a:rPr spc="-10" dirty="0"/>
              <a:t>Waste</a:t>
            </a:r>
            <a:r>
              <a:rPr spc="-55" dirty="0"/>
              <a:t> </a:t>
            </a:r>
            <a:r>
              <a:rPr spc="-10" dirty="0"/>
              <a:t>Characteristic:</a:t>
            </a:r>
            <a:r>
              <a:rPr spc="-70" dirty="0"/>
              <a:t> </a:t>
            </a:r>
            <a:r>
              <a:rPr spc="-10" dirty="0"/>
              <a:t>Federal</a:t>
            </a:r>
            <a:r>
              <a:rPr spc="-65" dirty="0"/>
              <a:t> </a:t>
            </a:r>
            <a:r>
              <a:rPr spc="-10" dirty="0"/>
              <a:t>Appellate </a:t>
            </a:r>
            <a:r>
              <a:rPr dirty="0"/>
              <a:t>Court</a:t>
            </a:r>
            <a:r>
              <a:rPr spc="-45" dirty="0"/>
              <a:t> </a:t>
            </a:r>
            <a:r>
              <a:rPr dirty="0"/>
              <a:t>Addresses</a:t>
            </a:r>
            <a:r>
              <a:rPr spc="-40" dirty="0"/>
              <a:t> </a:t>
            </a:r>
            <a:r>
              <a:rPr dirty="0"/>
              <a:t>Denial</a:t>
            </a:r>
            <a:r>
              <a:rPr spc="-45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dirty="0"/>
              <a:t>Petition</a:t>
            </a:r>
            <a:r>
              <a:rPr spc="-65" dirty="0"/>
              <a:t> </a:t>
            </a:r>
            <a:r>
              <a:rPr spc="-10" dirty="0"/>
              <a:t>Requesting</a:t>
            </a:r>
            <a:r>
              <a:rPr spc="-65" dirty="0"/>
              <a:t> </a:t>
            </a:r>
            <a:r>
              <a:rPr spc="-10" dirty="0"/>
              <a:t>Expansion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872330"/>
            <a:ext cx="8130540" cy="43230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3594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United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States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Court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Appeals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District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Columbia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addressed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 July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25th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decision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issue </a:t>
            </a:r>
            <a:r>
              <a:rPr sz="1400" dirty="0">
                <a:latin typeface="Times New Roman"/>
                <a:cs typeface="Times New Roman"/>
              </a:rPr>
              <a:t>involving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RCRA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hazardous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waste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characteristic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corrosivity.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200000"/>
              </a:lnSpc>
            </a:pPr>
            <a:r>
              <a:rPr sz="1400" dirty="0">
                <a:latin typeface="Times New Roman"/>
                <a:cs typeface="Times New Roman"/>
              </a:rPr>
              <a:t>See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Public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Employees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Environmental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Responsibility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v.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Environmental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Protection</a:t>
            </a:r>
            <a:r>
              <a:rPr sz="1400" spc="-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Agency,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2023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WL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4714021.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question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addressed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was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whether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5" dirty="0">
                <a:latin typeface="Times New Roman"/>
                <a:cs typeface="Times New Roman"/>
              </a:rPr>
              <a:t>EPA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properly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declined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 revise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definition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0" dirty="0">
                <a:latin typeface="Times New Roman"/>
                <a:cs typeface="Times New Roman"/>
              </a:rPr>
              <a:t> corrosive.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43815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Public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Employees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Environmental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Responsibility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submitted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petition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2011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seeking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changes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which include: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400">
              <a:latin typeface="Times New Roman"/>
              <a:cs typeface="Times New Roman"/>
            </a:endParaRPr>
          </a:p>
          <a:p>
            <a:pPr marL="812800" marR="235585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812800" algn="l"/>
              </a:tabLst>
            </a:pPr>
            <a:r>
              <a:rPr sz="1400" dirty="0">
                <a:latin typeface="Times New Roman"/>
                <a:cs typeface="Times New Roman"/>
              </a:rPr>
              <a:t>Revision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pH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regulatory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value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defining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waste as corrosive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hazardous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waste from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current </a:t>
            </a:r>
            <a:r>
              <a:rPr sz="1400" dirty="0">
                <a:latin typeface="Times New Roman"/>
                <a:cs typeface="Times New Roman"/>
              </a:rPr>
              <a:t>pH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12.5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higher,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pH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11.5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higher;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5"/>
              </a:spcBef>
              <a:buFont typeface="Times New Roman"/>
              <a:buAutoNum type="arabicPeriod"/>
            </a:pPr>
            <a:endParaRPr sz="1400">
              <a:latin typeface="Times New Roman"/>
              <a:cs typeface="Times New Roman"/>
            </a:endParaRPr>
          </a:p>
          <a:p>
            <a:pPr marL="812800" marR="155575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812800" algn="l"/>
              </a:tabLst>
            </a:pPr>
            <a:r>
              <a:rPr sz="1400" dirty="0">
                <a:latin typeface="Times New Roman"/>
                <a:cs typeface="Times New Roman"/>
              </a:rPr>
              <a:t>Expansion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scope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corrosivity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regulation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non-aqueous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waste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addition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aqueous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waste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addressed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regulation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659130">
              <a:lnSpc>
                <a:spcPct val="100000"/>
              </a:lnSpc>
            </a:pPr>
            <a:r>
              <a:rPr sz="1400" spc="-55" dirty="0">
                <a:latin typeface="Times New Roman"/>
                <a:cs typeface="Times New Roman"/>
              </a:rPr>
              <a:t>EPA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denied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PEER’s</a:t>
            </a:r>
            <a:r>
              <a:rPr sz="1400" dirty="0">
                <a:latin typeface="Times New Roman"/>
                <a:cs typeface="Times New Roman"/>
              </a:rPr>
              <a:t> petition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rulemaking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determined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changes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corrosivity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characteristic </a:t>
            </a:r>
            <a:r>
              <a:rPr sz="1400" dirty="0">
                <a:latin typeface="Times New Roman"/>
                <a:cs typeface="Times New Roman"/>
              </a:rPr>
              <a:t>regulation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were not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supported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available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information.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8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Court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upheld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spc="-85" dirty="0">
                <a:latin typeface="Times New Roman"/>
                <a:cs typeface="Times New Roman"/>
              </a:rPr>
              <a:t>EPA’s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decision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701040" marR="5080" indent="-56896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Variance</a:t>
            </a:r>
            <a:r>
              <a:rPr spc="-40" dirty="0"/>
              <a:t> </a:t>
            </a:r>
            <a:r>
              <a:rPr dirty="0"/>
              <a:t>from</a:t>
            </a:r>
            <a:r>
              <a:rPr spc="-50" dirty="0"/>
              <a:t> </a:t>
            </a:r>
            <a:r>
              <a:rPr spc="-10" dirty="0"/>
              <a:t>Classification</a:t>
            </a:r>
            <a:r>
              <a:rPr spc="-70" dirty="0"/>
              <a:t> </a:t>
            </a:r>
            <a:r>
              <a:rPr dirty="0"/>
              <a:t>as</a:t>
            </a:r>
            <a:r>
              <a:rPr spc="-45" dirty="0"/>
              <a:t> </a:t>
            </a:r>
            <a:r>
              <a:rPr dirty="0"/>
              <a:t>RCRA</a:t>
            </a:r>
            <a:r>
              <a:rPr spc="-35" dirty="0"/>
              <a:t> </a:t>
            </a:r>
            <a:r>
              <a:rPr dirty="0"/>
              <a:t>Solid</a:t>
            </a:r>
            <a:r>
              <a:rPr spc="-60" dirty="0"/>
              <a:t> </a:t>
            </a:r>
            <a:r>
              <a:rPr spc="-10" dirty="0"/>
              <a:t>Waste:</a:t>
            </a:r>
            <a:r>
              <a:rPr spc="-50" dirty="0"/>
              <a:t> </a:t>
            </a:r>
            <a:r>
              <a:rPr dirty="0"/>
              <a:t>U.S.</a:t>
            </a:r>
            <a:r>
              <a:rPr spc="-55" dirty="0"/>
              <a:t> </a:t>
            </a:r>
            <a:r>
              <a:rPr spc="-10" dirty="0"/>
              <a:t>Environmental Protection</a:t>
            </a:r>
            <a:r>
              <a:rPr spc="-80" dirty="0"/>
              <a:t> </a:t>
            </a:r>
            <a:r>
              <a:rPr dirty="0"/>
              <a:t>Agency</a:t>
            </a:r>
            <a:r>
              <a:rPr spc="-45" dirty="0"/>
              <a:t> </a:t>
            </a:r>
            <a:r>
              <a:rPr dirty="0"/>
              <a:t>Grants</a:t>
            </a:r>
            <a:r>
              <a:rPr spc="-40" dirty="0"/>
              <a:t> </a:t>
            </a:r>
            <a:r>
              <a:rPr spc="-10" dirty="0"/>
              <a:t>Tucson,</a:t>
            </a:r>
            <a:r>
              <a:rPr spc="-75" dirty="0"/>
              <a:t> </a:t>
            </a:r>
            <a:r>
              <a:rPr dirty="0"/>
              <a:t>Arizona,</a:t>
            </a:r>
            <a:r>
              <a:rPr spc="-45" dirty="0"/>
              <a:t> </a:t>
            </a:r>
            <a:r>
              <a:rPr spc="-10" dirty="0"/>
              <a:t>Facility</a:t>
            </a:r>
            <a:r>
              <a:rPr spc="-75" dirty="0"/>
              <a:t> </a:t>
            </a:r>
            <a:r>
              <a:rPr spc="-10" dirty="0"/>
              <a:t>Petition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78790" y="1872330"/>
            <a:ext cx="7931150" cy="3684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0325">
              <a:lnSpc>
                <a:spcPct val="100000"/>
              </a:lnSpc>
              <a:spcBef>
                <a:spcPts val="95"/>
              </a:spcBef>
            </a:pPr>
            <a:r>
              <a:rPr sz="1600" spc="-55" dirty="0">
                <a:latin typeface="Times New Roman"/>
                <a:cs typeface="Times New Roman"/>
              </a:rPr>
              <a:t>EPA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July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5th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Federal Register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Notice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granted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petition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variances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from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classification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RCRA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solid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waste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HVF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Precious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Metals,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LLC.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133985" indent="-635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40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C.F.R.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260.30(c)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provides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60" dirty="0">
                <a:latin typeface="Times New Roman"/>
                <a:cs typeface="Times New Roman"/>
              </a:rPr>
              <a:t>EPA</a:t>
            </a:r>
            <a:r>
              <a:rPr sz="1600" spc="-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Administrator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ability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determine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case-</a:t>
            </a:r>
            <a:r>
              <a:rPr sz="1600" spc="-20" dirty="0">
                <a:latin typeface="Times New Roman"/>
                <a:cs typeface="Times New Roman"/>
              </a:rPr>
              <a:t>by-case </a:t>
            </a:r>
            <a:r>
              <a:rPr sz="1600" dirty="0">
                <a:latin typeface="Times New Roman"/>
                <a:cs typeface="Times New Roman"/>
              </a:rPr>
              <a:t>basis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materials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have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been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reclaimed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but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must be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further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reclaimed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before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materials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fully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recovered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solid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wastes.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22606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HVF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petition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described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two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partially-</a:t>
            </a:r>
            <a:r>
              <a:rPr sz="1600" dirty="0">
                <a:latin typeface="Times New Roman"/>
                <a:cs typeface="Times New Roman"/>
              </a:rPr>
              <a:t>reclaimed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materials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described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“Solution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Sweeps”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“Filter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Sweeps.”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Such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materials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stated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produced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HVF’s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Tucson,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Arizona,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facility from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precious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metal- </a:t>
            </a:r>
            <a:r>
              <a:rPr sz="1600" dirty="0">
                <a:latin typeface="Times New Roman"/>
                <a:cs typeface="Times New Roman"/>
              </a:rPr>
              <a:t>bearing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waste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from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cyanide-</a:t>
            </a:r>
            <a:r>
              <a:rPr sz="1600" dirty="0">
                <a:latin typeface="Times New Roman"/>
                <a:cs typeface="Times New Roman"/>
              </a:rPr>
              <a:t>based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electroplating</a:t>
            </a:r>
            <a:r>
              <a:rPr sz="1600" spc="-10" dirty="0">
                <a:latin typeface="Times New Roman"/>
                <a:cs typeface="Times New Roman"/>
              </a:rPr>
              <a:t> operations.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125095">
              <a:lnSpc>
                <a:spcPct val="100699"/>
              </a:lnSpc>
            </a:pPr>
            <a:r>
              <a:rPr sz="1600" spc="-55" dirty="0">
                <a:latin typeface="Times New Roman"/>
                <a:cs typeface="Times New Roman"/>
              </a:rPr>
              <a:t>EPA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determined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two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materials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“commodity-</a:t>
            </a:r>
            <a:r>
              <a:rPr sz="1600" dirty="0">
                <a:latin typeface="Times New Roman"/>
                <a:cs typeface="Times New Roman"/>
              </a:rPr>
              <a:t>like”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under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criteria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listed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in </a:t>
            </a:r>
            <a:r>
              <a:rPr sz="1600" dirty="0">
                <a:latin typeface="Times New Roman"/>
                <a:cs typeface="Times New Roman"/>
              </a:rPr>
              <a:t>40</a:t>
            </a:r>
            <a:r>
              <a:rPr sz="1600" spc="-20" dirty="0">
                <a:latin typeface="Times New Roman"/>
                <a:cs typeface="Times New Roman"/>
              </a:rPr>
              <a:t> C.F.R.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MS PGothic"/>
                <a:cs typeface="MS PGothic"/>
              </a:rPr>
              <a:t>§</a:t>
            </a:r>
            <a:r>
              <a:rPr sz="1600" spc="-100" dirty="0">
                <a:latin typeface="MS PGothic"/>
                <a:cs typeface="MS PGothic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260.31(c).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" marR="5080" indent="5080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Lithium</a:t>
            </a:r>
            <a:r>
              <a:rPr spc="-80" dirty="0"/>
              <a:t> </a:t>
            </a:r>
            <a:r>
              <a:rPr dirty="0"/>
              <a:t>Battery</a:t>
            </a:r>
            <a:r>
              <a:rPr spc="-35" dirty="0"/>
              <a:t> </a:t>
            </a:r>
            <a:r>
              <a:rPr spc="-10" dirty="0"/>
              <a:t>Recycling</a:t>
            </a:r>
            <a:r>
              <a:rPr spc="-60" dirty="0"/>
              <a:t> </a:t>
            </a:r>
            <a:r>
              <a:rPr spc="-10" dirty="0"/>
              <a:t>Regulatory</a:t>
            </a:r>
            <a:r>
              <a:rPr spc="-60" dirty="0"/>
              <a:t> </a:t>
            </a:r>
            <a:r>
              <a:rPr dirty="0"/>
              <a:t>Status:</a:t>
            </a:r>
            <a:r>
              <a:rPr spc="-45" dirty="0"/>
              <a:t> </a:t>
            </a:r>
            <a:r>
              <a:rPr dirty="0"/>
              <a:t>US</a:t>
            </a:r>
            <a:r>
              <a:rPr spc="-45" dirty="0"/>
              <a:t> </a:t>
            </a:r>
            <a:r>
              <a:rPr spc="-10" dirty="0"/>
              <a:t>Environmental </a:t>
            </a:r>
            <a:r>
              <a:rPr dirty="0"/>
              <a:t>Protection</a:t>
            </a:r>
            <a:r>
              <a:rPr spc="-80" dirty="0"/>
              <a:t> </a:t>
            </a:r>
            <a:r>
              <a:rPr dirty="0"/>
              <a:t>Agency</a:t>
            </a:r>
            <a:r>
              <a:rPr spc="-40" dirty="0"/>
              <a:t> </a:t>
            </a:r>
            <a:r>
              <a:rPr dirty="0"/>
              <a:t>Issues</a:t>
            </a:r>
            <a:r>
              <a:rPr spc="-45" dirty="0"/>
              <a:t> </a:t>
            </a:r>
            <a:r>
              <a:rPr spc="-10" dirty="0"/>
              <a:t>Memorandum</a:t>
            </a:r>
            <a:r>
              <a:rPr spc="-75" dirty="0"/>
              <a:t> </a:t>
            </a:r>
            <a:r>
              <a:rPr dirty="0"/>
              <a:t>Addressing</a:t>
            </a:r>
            <a:r>
              <a:rPr spc="-55" dirty="0"/>
              <a:t> </a:t>
            </a:r>
            <a:r>
              <a:rPr spc="-10" dirty="0"/>
              <a:t>Frequently</a:t>
            </a:r>
            <a:r>
              <a:rPr spc="-65" dirty="0"/>
              <a:t> </a:t>
            </a:r>
            <a:r>
              <a:rPr spc="-10" dirty="0"/>
              <a:t>Asked Questions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745233"/>
            <a:ext cx="7607934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5" dirty="0">
                <a:latin typeface="Times New Roman"/>
                <a:cs typeface="Times New Roman"/>
              </a:rPr>
              <a:t>EPA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issued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May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24th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Guidance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Memorandum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titled: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i="1" dirty="0">
                <a:latin typeface="Times New Roman"/>
                <a:cs typeface="Times New Roman"/>
              </a:rPr>
              <a:t>Lithium</a:t>
            </a:r>
            <a:r>
              <a:rPr sz="1600" i="1" spc="-4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Battery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Recycling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Regulatory</a:t>
            </a:r>
            <a:r>
              <a:rPr sz="1600" i="1" spc="-2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Status</a:t>
            </a:r>
            <a:r>
              <a:rPr sz="1600" i="1" spc="-4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and</a:t>
            </a:r>
            <a:r>
              <a:rPr sz="1600" i="1" spc="-55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Frequently</a:t>
            </a:r>
            <a:r>
              <a:rPr sz="1600" i="1" spc="-45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Asked</a:t>
            </a:r>
            <a:r>
              <a:rPr sz="1600" i="1" spc="-30" dirty="0">
                <a:latin typeface="Times New Roman"/>
                <a:cs typeface="Times New Roman"/>
              </a:rPr>
              <a:t> </a:t>
            </a:r>
            <a:r>
              <a:rPr sz="1600" i="1" spc="-10" dirty="0">
                <a:latin typeface="Times New Roman"/>
                <a:cs typeface="Times New Roman"/>
              </a:rPr>
              <a:t>Questions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purpose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Memorandum is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clarify how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hazardous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waste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regulations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for </a:t>
            </a:r>
            <a:r>
              <a:rPr sz="1600" dirty="0">
                <a:latin typeface="Times New Roman"/>
                <a:cs typeface="Times New Roman"/>
              </a:rPr>
              <a:t>universal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waste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recycling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apply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lithium-</a:t>
            </a:r>
            <a:r>
              <a:rPr sz="1600" dirty="0">
                <a:latin typeface="Times New Roman"/>
                <a:cs typeface="Times New Roman"/>
              </a:rPr>
              <a:t>ion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batteries.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126364" marR="5080" indent="53340">
              <a:lnSpc>
                <a:spcPct val="100000"/>
              </a:lnSpc>
              <a:spcBef>
                <a:spcPts val="100"/>
              </a:spcBef>
            </a:pPr>
            <a:r>
              <a:rPr dirty="0"/>
              <a:t>Solar</a:t>
            </a:r>
            <a:r>
              <a:rPr spc="-25" dirty="0"/>
              <a:t> </a:t>
            </a:r>
            <a:r>
              <a:rPr spc="-10" dirty="0"/>
              <a:t>Panels/Lithium</a:t>
            </a:r>
            <a:r>
              <a:rPr spc="-60" dirty="0"/>
              <a:t> </a:t>
            </a:r>
            <a:r>
              <a:rPr spc="-10" dirty="0"/>
              <a:t>Batteries/RCRA:</a:t>
            </a:r>
            <a:r>
              <a:rPr spc="-40" dirty="0"/>
              <a:t> </a:t>
            </a:r>
            <a:r>
              <a:rPr dirty="0"/>
              <a:t>U.S.</a:t>
            </a:r>
            <a:r>
              <a:rPr spc="-20" dirty="0"/>
              <a:t> </a:t>
            </a:r>
            <a:r>
              <a:rPr spc="-10" dirty="0"/>
              <a:t>Environmental</a:t>
            </a:r>
            <a:r>
              <a:rPr spc="-50" dirty="0"/>
              <a:t> </a:t>
            </a:r>
            <a:r>
              <a:rPr spc="-10" dirty="0"/>
              <a:t>Protection </a:t>
            </a:r>
            <a:r>
              <a:rPr dirty="0"/>
              <a:t>Agency</a:t>
            </a:r>
            <a:r>
              <a:rPr spc="-30" dirty="0"/>
              <a:t> </a:t>
            </a:r>
            <a:r>
              <a:rPr dirty="0"/>
              <a:t>Announces</a:t>
            </a:r>
            <a:r>
              <a:rPr spc="-55" dirty="0"/>
              <a:t> </a:t>
            </a:r>
            <a:r>
              <a:rPr dirty="0"/>
              <a:t>Plan</a:t>
            </a:r>
            <a:r>
              <a:rPr spc="-30" dirty="0"/>
              <a:t> </a:t>
            </a:r>
            <a:r>
              <a:rPr dirty="0"/>
              <a:t>to</a:t>
            </a:r>
            <a:r>
              <a:rPr spc="-45" dirty="0"/>
              <a:t> </a:t>
            </a:r>
            <a:r>
              <a:rPr spc="-10" dirty="0"/>
              <a:t>Craft/Modify</a:t>
            </a:r>
            <a:r>
              <a:rPr spc="-30" dirty="0"/>
              <a:t> </a:t>
            </a:r>
            <a:r>
              <a:rPr spc="-10" dirty="0"/>
              <a:t>Universal</a:t>
            </a:r>
            <a:r>
              <a:rPr spc="-35" dirty="0"/>
              <a:t> </a:t>
            </a:r>
            <a:r>
              <a:rPr spc="-20" dirty="0"/>
              <a:t>Waste</a:t>
            </a:r>
            <a:r>
              <a:rPr spc="-35" dirty="0"/>
              <a:t> </a:t>
            </a:r>
            <a:r>
              <a:rPr spc="-10" dirty="0"/>
              <a:t>Regulations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878463" y="1548094"/>
            <a:ext cx="7330440" cy="4293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76530" algn="just">
              <a:lnSpc>
                <a:spcPct val="100000"/>
              </a:lnSpc>
              <a:spcBef>
                <a:spcPts val="105"/>
              </a:spcBef>
            </a:pPr>
            <a:r>
              <a:rPr sz="2000" spc="-105" dirty="0">
                <a:latin typeface="Times New Roman"/>
                <a:cs typeface="Times New Roman"/>
              </a:rPr>
              <a:t>EPA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announced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it is planning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propose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new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rules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universally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to </a:t>
            </a:r>
            <a:r>
              <a:rPr sz="2000" dirty="0">
                <a:latin typeface="Times New Roman"/>
                <a:cs typeface="Times New Roman"/>
              </a:rPr>
              <a:t>improve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management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recycling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end-</a:t>
            </a:r>
            <a:r>
              <a:rPr sz="2000" spc="-10" dirty="0">
                <a:latin typeface="Times New Roman"/>
                <a:cs typeface="Times New Roman"/>
              </a:rPr>
              <a:t>of-</a:t>
            </a:r>
            <a:r>
              <a:rPr sz="2000" dirty="0">
                <a:latin typeface="Times New Roman"/>
                <a:cs typeface="Times New Roman"/>
              </a:rPr>
              <a:t>life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solar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panels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and </a:t>
            </a:r>
            <a:r>
              <a:rPr sz="2000" dirty="0">
                <a:latin typeface="Times New Roman"/>
                <a:cs typeface="Times New Roman"/>
              </a:rPr>
              <a:t>lithium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batteries.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spc="-75" dirty="0">
                <a:latin typeface="Times New Roman"/>
                <a:cs typeface="Times New Roman"/>
              </a:rPr>
              <a:t>EPA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states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considering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proposing: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00">
              <a:latin typeface="Times New Roman"/>
              <a:cs typeface="Times New Roman"/>
            </a:endParaRPr>
          </a:p>
          <a:p>
            <a:pPr marL="355600" marR="19177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Adding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hazardous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waste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solar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panels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0" dirty="0">
                <a:latin typeface="Times New Roman"/>
                <a:cs typeface="Times New Roman"/>
              </a:rPr>
              <a:t> RCRA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universal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waste regulations.</a:t>
            </a:r>
            <a:endParaRPr sz="2000">
              <a:latin typeface="Times New Roman"/>
              <a:cs typeface="Times New Roman"/>
            </a:endParaRPr>
          </a:p>
          <a:p>
            <a:pPr marL="355600" marR="15621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Establishing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new/distinct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category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universal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waste</a:t>
            </a:r>
            <a:r>
              <a:rPr sz="2000" spc="-10" dirty="0">
                <a:latin typeface="Times New Roman"/>
                <a:cs typeface="Times New Roman"/>
              </a:rPr>
              <a:t> specifically </a:t>
            </a:r>
            <a:r>
              <a:rPr sz="2000" dirty="0">
                <a:latin typeface="Times New Roman"/>
                <a:cs typeface="Times New Roman"/>
              </a:rPr>
              <a:t>tailored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 lithium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batteries.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Because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explosion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clean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energy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infrastructure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projects,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EPA </a:t>
            </a:r>
            <a:r>
              <a:rPr sz="2000" dirty="0">
                <a:latin typeface="Times New Roman"/>
                <a:cs typeface="Times New Roman"/>
              </a:rPr>
              <a:t>focused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attention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disposition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these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two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clean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energy </a:t>
            </a:r>
            <a:r>
              <a:rPr sz="2000" dirty="0">
                <a:latin typeface="Times New Roman"/>
                <a:cs typeface="Times New Roman"/>
              </a:rPr>
              <a:t>components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end-</a:t>
            </a:r>
            <a:r>
              <a:rPr sz="2000" spc="-10" dirty="0">
                <a:latin typeface="Times New Roman"/>
                <a:cs typeface="Times New Roman"/>
              </a:rPr>
              <a:t>of-</a:t>
            </a:r>
            <a:r>
              <a:rPr sz="2000" spc="-20" dirty="0">
                <a:latin typeface="Times New Roman"/>
                <a:cs typeface="Times New Roman"/>
              </a:rPr>
              <a:t>life.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126364" marR="5080" indent="53340">
              <a:lnSpc>
                <a:spcPct val="100000"/>
              </a:lnSpc>
              <a:spcBef>
                <a:spcPts val="100"/>
              </a:spcBef>
            </a:pPr>
            <a:r>
              <a:rPr dirty="0"/>
              <a:t>Solar</a:t>
            </a:r>
            <a:r>
              <a:rPr spc="-25" dirty="0"/>
              <a:t> </a:t>
            </a:r>
            <a:r>
              <a:rPr spc="-10" dirty="0"/>
              <a:t>Panels/Lithium</a:t>
            </a:r>
            <a:r>
              <a:rPr spc="-60" dirty="0"/>
              <a:t> </a:t>
            </a:r>
            <a:r>
              <a:rPr spc="-10" dirty="0"/>
              <a:t>Batteries/RCRA:</a:t>
            </a:r>
            <a:r>
              <a:rPr spc="-40" dirty="0"/>
              <a:t> </a:t>
            </a:r>
            <a:r>
              <a:rPr dirty="0"/>
              <a:t>U.S.</a:t>
            </a:r>
            <a:r>
              <a:rPr spc="-20" dirty="0"/>
              <a:t> </a:t>
            </a:r>
            <a:r>
              <a:rPr spc="-10" dirty="0"/>
              <a:t>Environmental</a:t>
            </a:r>
            <a:r>
              <a:rPr spc="-50" dirty="0"/>
              <a:t> </a:t>
            </a:r>
            <a:r>
              <a:rPr spc="-10" dirty="0"/>
              <a:t>Protection </a:t>
            </a:r>
            <a:r>
              <a:rPr dirty="0"/>
              <a:t>Agency</a:t>
            </a:r>
            <a:r>
              <a:rPr spc="-30" dirty="0"/>
              <a:t> </a:t>
            </a:r>
            <a:r>
              <a:rPr dirty="0"/>
              <a:t>Announces</a:t>
            </a:r>
            <a:r>
              <a:rPr spc="-55" dirty="0"/>
              <a:t> </a:t>
            </a:r>
            <a:r>
              <a:rPr dirty="0"/>
              <a:t>Plan</a:t>
            </a:r>
            <a:r>
              <a:rPr spc="-30" dirty="0"/>
              <a:t> </a:t>
            </a:r>
            <a:r>
              <a:rPr dirty="0"/>
              <a:t>to</a:t>
            </a:r>
            <a:r>
              <a:rPr spc="-45" dirty="0"/>
              <a:t> </a:t>
            </a:r>
            <a:r>
              <a:rPr spc="-10" dirty="0"/>
              <a:t>Craft/Modify</a:t>
            </a:r>
            <a:r>
              <a:rPr spc="-30" dirty="0"/>
              <a:t> </a:t>
            </a:r>
            <a:r>
              <a:rPr spc="-10" dirty="0"/>
              <a:t>Universal</a:t>
            </a:r>
            <a:r>
              <a:rPr spc="-35" dirty="0"/>
              <a:t> </a:t>
            </a:r>
            <a:r>
              <a:rPr spc="-20" dirty="0"/>
              <a:t>Waste</a:t>
            </a:r>
            <a:r>
              <a:rPr spc="-35" dirty="0"/>
              <a:t> </a:t>
            </a:r>
            <a:r>
              <a:rPr spc="-10" dirty="0"/>
              <a:t>Regulations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8717" y="1409896"/>
            <a:ext cx="7352665" cy="4903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75" dirty="0">
                <a:latin typeface="Times New Roman"/>
                <a:cs typeface="Times New Roman"/>
              </a:rPr>
              <a:t>EPA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indicated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hazardous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waste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testing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solar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panels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has </a:t>
            </a:r>
            <a:r>
              <a:rPr sz="2000" dirty="0">
                <a:latin typeface="Times New Roman"/>
                <a:cs typeface="Times New Roman"/>
              </a:rPr>
              <a:t>determined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different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varieties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may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have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varied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metals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present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25" dirty="0">
                <a:latin typeface="Times New Roman"/>
                <a:cs typeface="Times New Roman"/>
              </a:rPr>
              <a:t> the </a:t>
            </a:r>
            <a:r>
              <a:rPr sz="2000" dirty="0">
                <a:latin typeface="Times New Roman"/>
                <a:cs typeface="Times New Roman"/>
              </a:rPr>
              <a:t>semiconductor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solder.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16573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Metals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such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lead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cadmium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projected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present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some </a:t>
            </a:r>
            <a:r>
              <a:rPr sz="2000" dirty="0">
                <a:latin typeface="Times New Roman"/>
                <a:cs typeface="Times New Roman"/>
              </a:rPr>
              <a:t>circumstances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such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they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could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considered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characteristic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RCRA </a:t>
            </a:r>
            <a:r>
              <a:rPr sz="2000" dirty="0">
                <a:latin typeface="Times New Roman"/>
                <a:cs typeface="Times New Roman"/>
              </a:rPr>
              <a:t>hazardous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waste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(but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may </a:t>
            </a:r>
            <a:r>
              <a:rPr sz="2000" spc="-10" dirty="0">
                <a:latin typeface="Times New Roman"/>
                <a:cs typeface="Times New Roman"/>
              </a:rPr>
              <a:t>vary).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68897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Similar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concerns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apply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lithium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batteries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because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their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</a:t>
            </a:r>
            <a:r>
              <a:rPr sz="2000" spc="-25" dirty="0">
                <a:latin typeface="Times New Roman"/>
                <a:cs typeface="Times New Roman"/>
              </a:rPr>
              <a:t> in </a:t>
            </a:r>
            <a:r>
              <a:rPr sz="2000" dirty="0">
                <a:latin typeface="Times New Roman"/>
                <a:cs typeface="Times New Roman"/>
              </a:rPr>
              <a:t>electric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vehicles.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362585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Lithium-</a:t>
            </a:r>
            <a:r>
              <a:rPr sz="2000" dirty="0">
                <a:latin typeface="Times New Roman"/>
                <a:cs typeface="Times New Roman"/>
              </a:rPr>
              <a:t>ion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batteries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already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typically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deemed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RCRA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hazardous </a:t>
            </a:r>
            <a:r>
              <a:rPr sz="2000" dirty="0">
                <a:latin typeface="Times New Roman"/>
                <a:cs typeface="Times New Roman"/>
              </a:rPr>
              <a:t>waste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(and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designated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universal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waste).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43180">
              <a:lnSpc>
                <a:spcPct val="100000"/>
              </a:lnSpc>
            </a:pPr>
            <a:r>
              <a:rPr sz="2000" spc="-114" dirty="0">
                <a:latin typeface="Times New Roman"/>
                <a:cs typeface="Times New Roman"/>
              </a:rPr>
              <a:t>EPA’s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concern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possibility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fires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when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improperly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managed </a:t>
            </a:r>
            <a:r>
              <a:rPr sz="2000" dirty="0">
                <a:latin typeface="Times New Roman"/>
                <a:cs typeface="Times New Roman"/>
              </a:rPr>
              <a:t>represents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risk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needs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addressed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modified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universal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waste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717" y="6287288"/>
            <a:ext cx="12198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Times New Roman"/>
                <a:cs typeface="Times New Roman"/>
              </a:rPr>
              <a:t>regulations.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54416" y="6275323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Arial"/>
                <a:cs typeface="Arial"/>
              </a:rPr>
              <a:t>14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0744" y="104647"/>
            <a:ext cx="75355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3810" algn="ctr">
              <a:lnSpc>
                <a:spcPct val="100000"/>
              </a:lnSpc>
              <a:spcBef>
                <a:spcPts val="100"/>
              </a:spcBef>
            </a:pPr>
            <a:r>
              <a:rPr sz="2400" spc="-45" dirty="0"/>
              <a:t>Toxic</a:t>
            </a:r>
            <a:r>
              <a:rPr sz="2400" spc="-55" dirty="0"/>
              <a:t> </a:t>
            </a:r>
            <a:r>
              <a:rPr sz="2400" dirty="0"/>
              <a:t>Release</a:t>
            </a:r>
            <a:r>
              <a:rPr sz="2400" spc="-45" dirty="0"/>
              <a:t> </a:t>
            </a:r>
            <a:r>
              <a:rPr sz="2400" spc="-10" dirty="0"/>
              <a:t>Inventory/Community</a:t>
            </a:r>
            <a:r>
              <a:rPr sz="2400" spc="-20" dirty="0"/>
              <a:t> Right-</a:t>
            </a:r>
            <a:r>
              <a:rPr sz="2400" spc="-25" dirty="0"/>
              <a:t>to-</a:t>
            </a:r>
            <a:r>
              <a:rPr sz="2400" dirty="0"/>
              <a:t>Know:</a:t>
            </a:r>
            <a:r>
              <a:rPr sz="2400" spc="-25" dirty="0"/>
              <a:t> </a:t>
            </a:r>
            <a:r>
              <a:rPr sz="2400" spc="-20" dirty="0"/>
              <a:t>U.S. </a:t>
            </a:r>
            <a:r>
              <a:rPr sz="2400" spc="-10" dirty="0"/>
              <a:t>Environmental</a:t>
            </a:r>
            <a:r>
              <a:rPr sz="2400" spc="-60" dirty="0"/>
              <a:t> </a:t>
            </a:r>
            <a:r>
              <a:rPr sz="2400" spc="-10" dirty="0"/>
              <a:t>Protection</a:t>
            </a:r>
            <a:r>
              <a:rPr sz="2400" spc="-85" dirty="0"/>
              <a:t> </a:t>
            </a:r>
            <a:r>
              <a:rPr sz="2400" dirty="0"/>
              <a:t>Agency</a:t>
            </a:r>
            <a:r>
              <a:rPr sz="2400" spc="-70" dirty="0"/>
              <a:t> </a:t>
            </a:r>
            <a:r>
              <a:rPr sz="2400" dirty="0"/>
              <a:t>Releases</a:t>
            </a:r>
            <a:r>
              <a:rPr sz="2400" spc="-55" dirty="0"/>
              <a:t> </a:t>
            </a:r>
            <a:r>
              <a:rPr sz="2400" dirty="0"/>
              <a:t>Annual</a:t>
            </a:r>
            <a:r>
              <a:rPr sz="2400" spc="-60" dirty="0"/>
              <a:t> </a:t>
            </a:r>
            <a:r>
              <a:rPr sz="2400" spc="-10" dirty="0"/>
              <a:t>National Report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48926" y="2050794"/>
            <a:ext cx="7860030" cy="3379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3812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United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States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Environmental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Protection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Agency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released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its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Annual</a:t>
            </a:r>
            <a:r>
              <a:rPr sz="2000" spc="-7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Toxics </a:t>
            </a:r>
            <a:r>
              <a:rPr sz="2000" dirty="0">
                <a:latin typeface="Times New Roman"/>
                <a:cs typeface="Times New Roman"/>
              </a:rPr>
              <a:t>Release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Inventory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National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Analysis.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TRI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publicly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available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database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prepared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published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5" dirty="0">
                <a:latin typeface="Times New Roman"/>
                <a:cs typeface="Times New Roman"/>
              </a:rPr>
              <a:t>EPA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annually </a:t>
            </a:r>
            <a:r>
              <a:rPr sz="2000" dirty="0">
                <a:latin typeface="Times New Roman"/>
                <a:cs typeface="Times New Roman"/>
              </a:rPr>
              <a:t>pursuant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Federal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Emergency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Planning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Community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Right-to-</a:t>
            </a:r>
            <a:r>
              <a:rPr sz="2000" spc="-20" dirty="0">
                <a:latin typeface="Times New Roman"/>
                <a:cs typeface="Times New Roman"/>
              </a:rPr>
              <a:t>Know </a:t>
            </a:r>
            <a:r>
              <a:rPr sz="2000" dirty="0">
                <a:latin typeface="Times New Roman"/>
                <a:cs typeface="Times New Roman"/>
              </a:rPr>
              <a:t>Act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which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enacted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1986.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6096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TRI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contains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information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release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several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hundred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chemicals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and </a:t>
            </a:r>
            <a:r>
              <a:rPr sz="2000" dirty="0">
                <a:latin typeface="Times New Roman"/>
                <a:cs typeface="Times New Roman"/>
              </a:rPr>
              <a:t>chemical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categories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from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industries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including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manufacturing,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metal and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coal </a:t>
            </a:r>
            <a:r>
              <a:rPr sz="2000" dirty="0">
                <a:latin typeface="Times New Roman"/>
                <a:cs typeface="Times New Roman"/>
              </a:rPr>
              <a:t>mining,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electric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utilities,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commercial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hazardous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waste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treatment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(among others).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0744" y="104647"/>
            <a:ext cx="75355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3810" algn="ctr">
              <a:lnSpc>
                <a:spcPct val="100000"/>
              </a:lnSpc>
              <a:spcBef>
                <a:spcPts val="100"/>
              </a:spcBef>
            </a:pPr>
            <a:r>
              <a:rPr sz="2400" spc="-45" dirty="0"/>
              <a:t>Toxic</a:t>
            </a:r>
            <a:r>
              <a:rPr sz="2400" spc="-55" dirty="0"/>
              <a:t> </a:t>
            </a:r>
            <a:r>
              <a:rPr sz="2400" dirty="0"/>
              <a:t>Release</a:t>
            </a:r>
            <a:r>
              <a:rPr sz="2400" spc="-45" dirty="0"/>
              <a:t> </a:t>
            </a:r>
            <a:r>
              <a:rPr sz="2400" spc="-10" dirty="0"/>
              <a:t>Inventory/Community</a:t>
            </a:r>
            <a:r>
              <a:rPr sz="2400" spc="-20" dirty="0"/>
              <a:t> Right-</a:t>
            </a:r>
            <a:r>
              <a:rPr sz="2400" spc="-25" dirty="0"/>
              <a:t>to-</a:t>
            </a:r>
            <a:r>
              <a:rPr sz="2400" dirty="0"/>
              <a:t>Know:</a:t>
            </a:r>
            <a:r>
              <a:rPr sz="2400" spc="-25" dirty="0"/>
              <a:t> </a:t>
            </a:r>
            <a:r>
              <a:rPr sz="2400" spc="-20" dirty="0"/>
              <a:t>U.S. </a:t>
            </a:r>
            <a:r>
              <a:rPr sz="2400" spc="-10" dirty="0"/>
              <a:t>Environmental</a:t>
            </a:r>
            <a:r>
              <a:rPr sz="2400" spc="-60" dirty="0"/>
              <a:t> </a:t>
            </a:r>
            <a:r>
              <a:rPr sz="2400" spc="-10" dirty="0"/>
              <a:t>Protection</a:t>
            </a:r>
            <a:r>
              <a:rPr sz="2400" spc="-85" dirty="0"/>
              <a:t> </a:t>
            </a:r>
            <a:r>
              <a:rPr sz="2400" dirty="0"/>
              <a:t>Agency</a:t>
            </a:r>
            <a:r>
              <a:rPr sz="2400" spc="-70" dirty="0"/>
              <a:t> </a:t>
            </a:r>
            <a:r>
              <a:rPr sz="2400" dirty="0"/>
              <a:t>Releases</a:t>
            </a:r>
            <a:r>
              <a:rPr sz="2400" spc="-55" dirty="0"/>
              <a:t> </a:t>
            </a:r>
            <a:r>
              <a:rPr sz="2400" dirty="0"/>
              <a:t>Annual</a:t>
            </a:r>
            <a:r>
              <a:rPr sz="2400" spc="-60" dirty="0"/>
              <a:t> </a:t>
            </a:r>
            <a:r>
              <a:rPr sz="2400" spc="-10" dirty="0"/>
              <a:t>National Report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938001" y="1652772"/>
            <a:ext cx="7988300" cy="4658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The</a:t>
            </a:r>
            <a:r>
              <a:rPr sz="1900" spc="-5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Analysis</a:t>
            </a:r>
            <a:r>
              <a:rPr sz="1900" spc="-5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indicates:</a:t>
            </a:r>
            <a:endParaRPr sz="1900">
              <a:latin typeface="Calibri"/>
              <a:cs typeface="Calibri"/>
            </a:endParaRPr>
          </a:p>
          <a:p>
            <a:pPr marL="95885" indent="-92075">
              <a:lnSpc>
                <a:spcPct val="100000"/>
              </a:lnSpc>
              <a:spcBef>
                <a:spcPts val="2280"/>
              </a:spcBef>
              <a:buSzPct val="94736"/>
              <a:buFont typeface="Arial"/>
              <a:buChar char="•"/>
              <a:tabLst>
                <a:tab pos="95885" algn="l"/>
              </a:tabLst>
            </a:pPr>
            <a:r>
              <a:rPr sz="1900" spc="-35" dirty="0">
                <a:solidFill>
                  <a:srgbClr val="444444"/>
                </a:solidFill>
                <a:latin typeface="Calibri"/>
                <a:cs typeface="Calibri"/>
              </a:rPr>
              <a:t>Toxic</a:t>
            </a:r>
            <a:r>
              <a:rPr sz="1900" spc="-6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chemical</a:t>
            </a:r>
            <a:r>
              <a:rPr sz="1900" spc="-8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releases</a:t>
            </a:r>
            <a:r>
              <a:rPr sz="1900" spc="-6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have</a:t>
            </a:r>
            <a:r>
              <a:rPr sz="1900" spc="-4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declined</a:t>
            </a:r>
            <a:r>
              <a:rPr sz="1900" spc="-6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21%</a:t>
            </a:r>
            <a:r>
              <a:rPr sz="1900" spc="-7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in</a:t>
            </a:r>
            <a:r>
              <a:rPr sz="1900" spc="-6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ten</a:t>
            </a:r>
            <a:r>
              <a:rPr sz="1900" spc="-6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years.</a:t>
            </a:r>
            <a:endParaRPr sz="1900">
              <a:latin typeface="Calibri"/>
              <a:cs typeface="Calibri"/>
            </a:endParaRPr>
          </a:p>
          <a:p>
            <a:pPr marL="95885" indent="-92075">
              <a:lnSpc>
                <a:spcPct val="100000"/>
              </a:lnSpc>
              <a:buSzPct val="94736"/>
              <a:buFont typeface="Arial"/>
              <a:buChar char="•"/>
              <a:tabLst>
                <a:tab pos="95885" algn="l"/>
              </a:tabLst>
            </a:pP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Releases</a:t>
            </a:r>
            <a:r>
              <a:rPr sz="1900" spc="-5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in</a:t>
            </a:r>
            <a:r>
              <a:rPr sz="1900" spc="-5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the</a:t>
            </a:r>
            <a:r>
              <a:rPr sz="1900" spc="-5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25" dirty="0">
                <a:solidFill>
                  <a:srgbClr val="444444"/>
                </a:solidFill>
                <a:latin typeface="Calibri"/>
                <a:cs typeface="Calibri"/>
              </a:rPr>
              <a:t>ten-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year</a:t>
            </a:r>
            <a:r>
              <a:rPr sz="1900" spc="-3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period</a:t>
            </a:r>
            <a:r>
              <a:rPr sz="1900" spc="-5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from</a:t>
            </a:r>
            <a:r>
              <a:rPr sz="1900" spc="-4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manufacturing</a:t>
            </a:r>
            <a:r>
              <a:rPr sz="1900" spc="-4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facilities</a:t>
            </a:r>
            <a:r>
              <a:rPr sz="1900" spc="-5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decreased</a:t>
            </a:r>
            <a:r>
              <a:rPr sz="1900" spc="-5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by</a:t>
            </a:r>
            <a:r>
              <a:rPr sz="1900" spc="-5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25" dirty="0">
                <a:solidFill>
                  <a:srgbClr val="444444"/>
                </a:solidFill>
                <a:latin typeface="Calibri"/>
                <a:cs typeface="Calibri"/>
              </a:rPr>
              <a:t>9%.</a:t>
            </a:r>
            <a:endParaRPr sz="1900">
              <a:latin typeface="Calibri"/>
              <a:cs typeface="Calibri"/>
            </a:endParaRPr>
          </a:p>
          <a:p>
            <a:pPr marL="12700" marR="393065" indent="-8890">
              <a:lnSpc>
                <a:spcPct val="100000"/>
              </a:lnSpc>
              <a:buSzPct val="94736"/>
              <a:buFont typeface="Arial"/>
              <a:buChar char="•"/>
              <a:tabLst>
                <a:tab pos="95885" algn="l"/>
              </a:tabLst>
            </a:pP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	A</a:t>
            </a:r>
            <a:r>
              <a:rPr sz="1900" spc="-5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6.5%</a:t>
            </a:r>
            <a:r>
              <a:rPr sz="1900" spc="-5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in</a:t>
            </a:r>
            <a:r>
              <a:rPr sz="1900" spc="-5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the</a:t>
            </a:r>
            <a:r>
              <a:rPr sz="1900" spc="-4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number</a:t>
            </a:r>
            <a:r>
              <a:rPr sz="1900" spc="-4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of</a:t>
            </a:r>
            <a:r>
              <a:rPr sz="1900" spc="-5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pollution</a:t>
            </a:r>
            <a:r>
              <a:rPr sz="1900" spc="-2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prevention</a:t>
            </a:r>
            <a:r>
              <a:rPr sz="1900" spc="-2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activities</a:t>
            </a:r>
            <a:r>
              <a:rPr sz="1900" spc="-2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was</a:t>
            </a:r>
            <a:r>
              <a:rPr sz="1900" spc="-6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reported</a:t>
            </a:r>
            <a:r>
              <a:rPr sz="1900" spc="-2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to</a:t>
            </a:r>
            <a:r>
              <a:rPr sz="1900" spc="-5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20" dirty="0">
                <a:solidFill>
                  <a:srgbClr val="444444"/>
                </a:solidFill>
                <a:latin typeface="Calibri"/>
                <a:cs typeface="Calibri"/>
              </a:rPr>
              <a:t>have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occurred</a:t>
            </a:r>
            <a:r>
              <a:rPr sz="1900" spc="-5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from</a:t>
            </a:r>
            <a:r>
              <a:rPr sz="1900" spc="-4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25" dirty="0">
                <a:solidFill>
                  <a:srgbClr val="444444"/>
                </a:solidFill>
                <a:latin typeface="Calibri"/>
                <a:cs typeface="Calibri"/>
              </a:rPr>
              <a:t>2021-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2022.</a:t>
            </a:r>
            <a:endParaRPr sz="1900">
              <a:latin typeface="Calibri"/>
              <a:cs typeface="Calibri"/>
            </a:endParaRPr>
          </a:p>
          <a:p>
            <a:pPr marL="12700" marR="5080" indent="-8890">
              <a:lnSpc>
                <a:spcPct val="100000"/>
              </a:lnSpc>
              <a:spcBef>
                <a:spcPts val="5"/>
              </a:spcBef>
              <a:buSzPct val="94736"/>
              <a:buFont typeface="Arial"/>
              <a:buChar char="•"/>
              <a:tabLst>
                <a:tab pos="95885" algn="l"/>
              </a:tabLst>
            </a:pP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	Facilities</a:t>
            </a:r>
            <a:r>
              <a:rPr sz="1900" spc="-5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reported</a:t>
            </a:r>
            <a:r>
              <a:rPr sz="1900" spc="-3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managing</a:t>
            </a:r>
            <a:r>
              <a:rPr sz="1900" spc="-2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88.5%</a:t>
            </a:r>
            <a:r>
              <a:rPr sz="1900" spc="-5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of</a:t>
            </a:r>
            <a:r>
              <a:rPr sz="1900" spc="-6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their</a:t>
            </a:r>
            <a:r>
              <a:rPr sz="1900" spc="-4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TRI</a:t>
            </a:r>
            <a:r>
              <a:rPr sz="1900" spc="-4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chemical</a:t>
            </a:r>
            <a:r>
              <a:rPr sz="1900" spc="-5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waste</a:t>
            </a:r>
            <a:r>
              <a:rPr sz="1900" spc="-5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through</a:t>
            </a:r>
            <a:r>
              <a:rPr sz="1900" spc="-2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what</a:t>
            </a:r>
            <a:r>
              <a:rPr sz="1900" spc="-5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25" dirty="0">
                <a:solidFill>
                  <a:srgbClr val="444444"/>
                </a:solidFill>
                <a:latin typeface="Calibri"/>
                <a:cs typeface="Calibri"/>
              </a:rPr>
              <a:t>are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described</a:t>
            </a:r>
            <a:r>
              <a:rPr sz="1900" spc="-5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as</a:t>
            </a:r>
            <a:r>
              <a:rPr sz="1900" spc="-8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Preferred</a:t>
            </a:r>
            <a:r>
              <a:rPr sz="1900" spc="-4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Practices</a:t>
            </a:r>
            <a:r>
              <a:rPr sz="1900" spc="-7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such</a:t>
            </a:r>
            <a:r>
              <a:rPr sz="1900" spc="-5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as</a:t>
            </a:r>
            <a:r>
              <a:rPr sz="1900" spc="-8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recycling,</a:t>
            </a:r>
            <a:r>
              <a:rPr sz="1900" spc="-4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energy</a:t>
            </a:r>
            <a:r>
              <a:rPr sz="1900" spc="-4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25" dirty="0">
                <a:solidFill>
                  <a:srgbClr val="444444"/>
                </a:solidFill>
                <a:latin typeface="Calibri"/>
                <a:cs typeface="Calibri"/>
              </a:rPr>
              <a:t>recovery,</a:t>
            </a:r>
            <a:r>
              <a:rPr sz="1900" spc="-5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25" dirty="0">
                <a:solidFill>
                  <a:srgbClr val="444444"/>
                </a:solidFill>
                <a:latin typeface="Calibri"/>
                <a:cs typeface="Calibri"/>
              </a:rPr>
              <a:t>and</a:t>
            </a:r>
            <a:r>
              <a:rPr sz="1900" spc="50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treatment</a:t>
            </a:r>
            <a:r>
              <a:rPr sz="1900" spc="-3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in</a:t>
            </a:r>
            <a:r>
              <a:rPr sz="1900" spc="-3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2022.</a:t>
            </a:r>
            <a:endParaRPr sz="1900">
              <a:latin typeface="Calibri"/>
              <a:cs typeface="Calibri"/>
            </a:endParaRPr>
          </a:p>
          <a:p>
            <a:pPr marL="12700" marR="101600" indent="-8890">
              <a:lnSpc>
                <a:spcPct val="100000"/>
              </a:lnSpc>
              <a:buSzPct val="94736"/>
              <a:buFont typeface="Arial"/>
              <a:buChar char="•"/>
              <a:tabLst>
                <a:tab pos="95885" algn="l"/>
              </a:tabLst>
            </a:pP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	21,000</a:t>
            </a:r>
            <a:r>
              <a:rPr sz="1900" spc="-4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facilities</a:t>
            </a:r>
            <a:r>
              <a:rPr sz="1900" spc="-4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submitted</a:t>
            </a:r>
            <a:r>
              <a:rPr sz="1900" spc="-4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reports</a:t>
            </a:r>
            <a:r>
              <a:rPr sz="1900" spc="-3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on</a:t>
            </a:r>
            <a:r>
              <a:rPr sz="1900" spc="-5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522</a:t>
            </a:r>
            <a:r>
              <a:rPr sz="1900" spc="-5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of</a:t>
            </a:r>
            <a:r>
              <a:rPr sz="1900" spc="-6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the</a:t>
            </a:r>
            <a:r>
              <a:rPr sz="1900" spc="-4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827</a:t>
            </a:r>
            <a:r>
              <a:rPr sz="1900" spc="-5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chemicals</a:t>
            </a:r>
            <a:r>
              <a:rPr sz="1900" spc="-4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in</a:t>
            </a:r>
            <a:r>
              <a:rPr sz="1900" spc="-4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categories</a:t>
            </a:r>
            <a:r>
              <a:rPr sz="1900" spc="-3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25" dirty="0">
                <a:solidFill>
                  <a:srgbClr val="444444"/>
                </a:solidFill>
                <a:latin typeface="Calibri"/>
                <a:cs typeface="Calibri"/>
              </a:rPr>
              <a:t>for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which</a:t>
            </a:r>
            <a:r>
              <a:rPr sz="1900" spc="-4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TRI</a:t>
            </a:r>
            <a:r>
              <a:rPr sz="1900" spc="-6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reporting</a:t>
            </a:r>
            <a:r>
              <a:rPr sz="1900" spc="-2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is</a:t>
            </a:r>
            <a:r>
              <a:rPr sz="1900" spc="-5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required.</a:t>
            </a:r>
            <a:endParaRPr sz="1900">
              <a:latin typeface="Calibri"/>
              <a:cs typeface="Calibri"/>
            </a:endParaRPr>
          </a:p>
          <a:p>
            <a:pPr marL="12700" marR="250190" indent="-8890">
              <a:lnSpc>
                <a:spcPct val="100000"/>
              </a:lnSpc>
              <a:buSzPct val="94736"/>
              <a:buFont typeface="Arial"/>
              <a:buChar char="•"/>
              <a:tabLst>
                <a:tab pos="95885" algn="l"/>
              </a:tabLst>
            </a:pP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	Facilities</a:t>
            </a:r>
            <a:r>
              <a:rPr sz="1900" spc="-6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implemented</a:t>
            </a:r>
            <a:r>
              <a:rPr sz="1900" spc="-4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3,589</a:t>
            </a:r>
            <a:r>
              <a:rPr sz="1900" spc="-5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total</a:t>
            </a:r>
            <a:r>
              <a:rPr sz="1900" spc="-5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pollution</a:t>
            </a:r>
            <a:r>
              <a:rPr sz="1900" spc="-3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prevention</a:t>
            </a:r>
            <a:r>
              <a:rPr sz="1900" spc="-3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activities</a:t>
            </a:r>
            <a:r>
              <a:rPr sz="1900" spc="-5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in</a:t>
            </a:r>
            <a:r>
              <a:rPr sz="1900" spc="-6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2022,</a:t>
            </a:r>
            <a:r>
              <a:rPr sz="1900" spc="-5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20" dirty="0">
                <a:solidFill>
                  <a:srgbClr val="444444"/>
                </a:solidFill>
                <a:latin typeface="Calibri"/>
                <a:cs typeface="Calibri"/>
              </a:rPr>
              <a:t>with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the</a:t>
            </a:r>
            <a:r>
              <a:rPr sz="1900" spc="-3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most</a:t>
            </a:r>
            <a:r>
              <a:rPr sz="1900" spc="-3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common</a:t>
            </a:r>
            <a:r>
              <a:rPr sz="1900" spc="-4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including:</a:t>
            </a:r>
            <a:endParaRPr sz="1900">
              <a:latin typeface="Calibri"/>
              <a:cs typeface="Calibri"/>
            </a:endParaRPr>
          </a:p>
          <a:p>
            <a:pPr marL="756920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756920" algn="l"/>
              </a:tabLst>
            </a:pP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Process</a:t>
            </a:r>
            <a:r>
              <a:rPr sz="1900" spc="-6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and</a:t>
            </a:r>
            <a:r>
              <a:rPr sz="1900" spc="-4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equipment</a:t>
            </a:r>
            <a:r>
              <a:rPr sz="1900" spc="-3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modifications.</a:t>
            </a:r>
            <a:endParaRPr sz="1900">
              <a:latin typeface="Calibri"/>
              <a:cs typeface="Calibri"/>
            </a:endParaRPr>
          </a:p>
          <a:p>
            <a:pPr marL="756920" lvl="1" indent="-287020">
              <a:lnSpc>
                <a:spcPct val="100000"/>
              </a:lnSpc>
              <a:spcBef>
                <a:spcPts val="2280"/>
              </a:spcBef>
              <a:buFont typeface="Arial"/>
              <a:buChar char="•"/>
              <a:tabLst>
                <a:tab pos="756920" algn="l"/>
              </a:tabLst>
            </a:pP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Changes</a:t>
            </a:r>
            <a:r>
              <a:rPr sz="1900" spc="-5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to</a:t>
            </a:r>
            <a:r>
              <a:rPr sz="1900" spc="-6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operating</a:t>
            </a:r>
            <a:r>
              <a:rPr sz="1900" spc="-45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practices</a:t>
            </a:r>
            <a:r>
              <a:rPr sz="1900" spc="-7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dirty="0">
                <a:solidFill>
                  <a:srgbClr val="444444"/>
                </a:solidFill>
                <a:latin typeface="Calibri"/>
                <a:cs typeface="Calibri"/>
              </a:rPr>
              <a:t>and</a:t>
            </a:r>
            <a:r>
              <a:rPr sz="1900" spc="-60" dirty="0">
                <a:solidFill>
                  <a:srgbClr val="444444"/>
                </a:solidFill>
                <a:latin typeface="Calibri"/>
                <a:cs typeface="Calibri"/>
              </a:rPr>
              <a:t> </a:t>
            </a:r>
            <a:r>
              <a:rPr sz="1900" spc="-10" dirty="0">
                <a:solidFill>
                  <a:srgbClr val="444444"/>
                </a:solidFill>
                <a:latin typeface="Calibri"/>
                <a:cs typeface="Calibri"/>
              </a:rPr>
              <a:t>training.</a:t>
            </a:r>
            <a:endParaRPr sz="1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687705" marR="5080" indent="-153035">
              <a:lnSpc>
                <a:spcPct val="100000"/>
              </a:lnSpc>
              <a:spcBef>
                <a:spcPts val="100"/>
              </a:spcBef>
            </a:pPr>
            <a:r>
              <a:rPr dirty="0"/>
              <a:t>Lead</a:t>
            </a:r>
            <a:r>
              <a:rPr spc="-20" dirty="0"/>
              <a:t> </a:t>
            </a:r>
            <a:r>
              <a:rPr spc="-10" dirty="0"/>
              <a:t>Contaminated</a:t>
            </a:r>
            <a:r>
              <a:rPr spc="-45" dirty="0"/>
              <a:t> </a:t>
            </a:r>
            <a:r>
              <a:rPr spc="-10" dirty="0"/>
              <a:t>Soil/Residential</a:t>
            </a:r>
            <a:r>
              <a:rPr spc="-65" dirty="0"/>
              <a:t> </a:t>
            </a:r>
            <a:r>
              <a:rPr dirty="0"/>
              <a:t>Sites:</a:t>
            </a:r>
            <a:r>
              <a:rPr spc="-45" dirty="0"/>
              <a:t> </a:t>
            </a:r>
            <a:r>
              <a:rPr dirty="0"/>
              <a:t>U.S.</a:t>
            </a:r>
            <a:r>
              <a:rPr spc="-25" dirty="0"/>
              <a:t> </a:t>
            </a:r>
            <a:r>
              <a:rPr spc="-10" dirty="0"/>
              <a:t>Environmental </a:t>
            </a:r>
            <a:r>
              <a:rPr dirty="0"/>
              <a:t>Protection</a:t>
            </a:r>
            <a:r>
              <a:rPr spc="-100" dirty="0"/>
              <a:t> </a:t>
            </a:r>
            <a:r>
              <a:rPr dirty="0"/>
              <a:t>Agency</a:t>
            </a:r>
            <a:r>
              <a:rPr spc="-70" dirty="0"/>
              <a:t> </a:t>
            </a:r>
            <a:r>
              <a:rPr dirty="0"/>
              <a:t>Lowers</a:t>
            </a:r>
            <a:r>
              <a:rPr spc="-70" dirty="0"/>
              <a:t> </a:t>
            </a:r>
            <a:r>
              <a:rPr spc="-10" dirty="0"/>
              <a:t>Recommended</a:t>
            </a:r>
            <a:r>
              <a:rPr spc="-90" dirty="0"/>
              <a:t> </a:t>
            </a:r>
            <a:r>
              <a:rPr dirty="0"/>
              <a:t>Screening</a:t>
            </a:r>
            <a:r>
              <a:rPr spc="-65" dirty="0"/>
              <a:t> </a:t>
            </a:r>
            <a:r>
              <a:rPr spc="-10" dirty="0"/>
              <a:t>Levels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17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878261" y="1548094"/>
            <a:ext cx="7364730" cy="3379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306070">
              <a:lnSpc>
                <a:spcPct val="100000"/>
              </a:lnSpc>
              <a:spcBef>
                <a:spcPts val="105"/>
              </a:spcBef>
            </a:pPr>
            <a:r>
              <a:rPr sz="2000" spc="-75" dirty="0">
                <a:latin typeface="Times New Roman"/>
                <a:cs typeface="Times New Roman"/>
              </a:rPr>
              <a:t>EPA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announced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lowering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recommended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screening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levels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for </a:t>
            </a:r>
            <a:r>
              <a:rPr sz="2000" dirty="0">
                <a:latin typeface="Times New Roman"/>
                <a:cs typeface="Times New Roman"/>
              </a:rPr>
              <a:t>assessing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remediating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lead-</a:t>
            </a:r>
            <a:r>
              <a:rPr sz="2000" dirty="0">
                <a:latin typeface="Times New Roman"/>
                <a:cs typeface="Times New Roman"/>
              </a:rPr>
              <a:t>contaminated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soil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residential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areas.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recommended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screening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levels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lead-contaminated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soil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residential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areas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lowered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200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parts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million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100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ppm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when </a:t>
            </a:r>
            <a:r>
              <a:rPr sz="2000" dirty="0">
                <a:latin typeface="Times New Roman"/>
                <a:cs typeface="Times New Roman"/>
              </a:rPr>
              <a:t>additional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sources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lead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10" dirty="0">
                <a:latin typeface="Times New Roman"/>
                <a:cs typeface="Times New Roman"/>
              </a:rPr>
              <a:t> identified.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48387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This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 the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first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time in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30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years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80" dirty="0">
                <a:latin typeface="Times New Roman"/>
                <a:cs typeface="Times New Roman"/>
              </a:rPr>
              <a:t>EPA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lowered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screening </a:t>
            </a:r>
            <a:r>
              <a:rPr sz="2000" dirty="0">
                <a:latin typeface="Times New Roman"/>
                <a:cs typeface="Times New Roman"/>
              </a:rPr>
              <a:t>levels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lead-</a:t>
            </a:r>
            <a:r>
              <a:rPr sz="2000" dirty="0">
                <a:latin typeface="Times New Roman"/>
                <a:cs typeface="Times New Roman"/>
              </a:rPr>
              <a:t>contaminated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soil.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Relevant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RCRA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20" dirty="0">
                <a:latin typeface="Times New Roman"/>
                <a:cs typeface="Times New Roman"/>
              </a:rPr>
              <a:t> CERCLA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corrective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action/remediation.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687705" marR="5080" indent="-153035">
              <a:lnSpc>
                <a:spcPct val="100000"/>
              </a:lnSpc>
              <a:spcBef>
                <a:spcPts val="100"/>
              </a:spcBef>
            </a:pPr>
            <a:r>
              <a:rPr dirty="0"/>
              <a:t>Lead</a:t>
            </a:r>
            <a:r>
              <a:rPr spc="-20" dirty="0"/>
              <a:t> </a:t>
            </a:r>
            <a:r>
              <a:rPr spc="-10" dirty="0"/>
              <a:t>Contaminated</a:t>
            </a:r>
            <a:r>
              <a:rPr spc="-45" dirty="0"/>
              <a:t> </a:t>
            </a:r>
            <a:r>
              <a:rPr spc="-10" dirty="0"/>
              <a:t>Soil/Residential</a:t>
            </a:r>
            <a:r>
              <a:rPr spc="-65" dirty="0"/>
              <a:t> </a:t>
            </a:r>
            <a:r>
              <a:rPr dirty="0"/>
              <a:t>Sites:</a:t>
            </a:r>
            <a:r>
              <a:rPr spc="-45" dirty="0"/>
              <a:t> </a:t>
            </a:r>
            <a:r>
              <a:rPr dirty="0"/>
              <a:t>U.S.</a:t>
            </a:r>
            <a:r>
              <a:rPr spc="-25" dirty="0"/>
              <a:t> </a:t>
            </a:r>
            <a:r>
              <a:rPr spc="-10" dirty="0"/>
              <a:t>Environmental </a:t>
            </a:r>
            <a:r>
              <a:rPr dirty="0"/>
              <a:t>Protection</a:t>
            </a:r>
            <a:r>
              <a:rPr spc="-100" dirty="0"/>
              <a:t> </a:t>
            </a:r>
            <a:r>
              <a:rPr dirty="0"/>
              <a:t>Agency</a:t>
            </a:r>
            <a:r>
              <a:rPr spc="-70" dirty="0"/>
              <a:t> </a:t>
            </a:r>
            <a:r>
              <a:rPr dirty="0"/>
              <a:t>Lowers</a:t>
            </a:r>
            <a:r>
              <a:rPr spc="-70" dirty="0"/>
              <a:t> </a:t>
            </a:r>
            <a:r>
              <a:rPr spc="-10" dirty="0"/>
              <a:t>Recommended</a:t>
            </a:r>
            <a:r>
              <a:rPr spc="-90" dirty="0"/>
              <a:t> </a:t>
            </a:r>
            <a:r>
              <a:rPr dirty="0"/>
              <a:t>Screening</a:t>
            </a:r>
            <a:r>
              <a:rPr spc="-65" dirty="0"/>
              <a:t> </a:t>
            </a:r>
            <a:r>
              <a:rPr spc="-10" dirty="0"/>
              <a:t>Levels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18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878770" y="1548094"/>
            <a:ext cx="7145655" cy="4293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spc="-105" dirty="0">
                <a:latin typeface="Times New Roman"/>
                <a:cs typeface="Times New Roman"/>
              </a:rPr>
              <a:t>EPA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typically</a:t>
            </a:r>
            <a:r>
              <a:rPr sz="2000" spc="-9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describes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soil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screening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levels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 a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guidance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tool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whose </a:t>
            </a:r>
            <a:r>
              <a:rPr sz="2000" dirty="0">
                <a:latin typeface="Times New Roman"/>
                <a:cs typeface="Times New Roman"/>
              </a:rPr>
              <a:t>purpose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standardize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accelerate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evaluation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cleanup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of </a:t>
            </a:r>
            <a:r>
              <a:rPr sz="2000" dirty="0">
                <a:latin typeface="Times New Roman"/>
                <a:cs typeface="Times New Roman"/>
              </a:rPr>
              <a:t>contaminated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soils.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00" marR="568325" indent="-342900">
              <a:lnSpc>
                <a:spcPct val="100000"/>
              </a:lnSpc>
              <a:buFont typeface="Arial"/>
              <a:buChar char="•"/>
              <a:tabLst>
                <a:tab pos="1270000" algn="l"/>
              </a:tabLst>
            </a:pPr>
            <a:r>
              <a:rPr sz="2000" dirty="0">
                <a:latin typeface="Times New Roman"/>
                <a:cs typeface="Times New Roman"/>
              </a:rPr>
              <a:t>Screening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levels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guidance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generally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national </a:t>
            </a:r>
            <a:r>
              <a:rPr sz="2000" dirty="0">
                <a:latin typeface="Times New Roman"/>
                <a:cs typeface="Times New Roman"/>
              </a:rPr>
              <a:t>cleanup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standards.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buFont typeface="Arial"/>
              <a:buChar char="•"/>
            </a:pPr>
            <a:endParaRPr sz="2000">
              <a:latin typeface="Times New Roman"/>
              <a:cs typeface="Times New Roman"/>
            </a:endParaRPr>
          </a:p>
          <a:p>
            <a:pPr marL="1270000" marR="712470" indent="-342900">
              <a:lnSpc>
                <a:spcPct val="100000"/>
              </a:lnSpc>
              <a:buFont typeface="Arial"/>
              <a:buChar char="•"/>
              <a:tabLst>
                <a:tab pos="1270000" algn="l"/>
              </a:tabLst>
            </a:pPr>
            <a:r>
              <a:rPr sz="2000" dirty="0">
                <a:latin typeface="Times New Roman"/>
                <a:cs typeface="Times New Roman"/>
              </a:rPr>
              <a:t>They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do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alone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necessarily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trigger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need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for </a:t>
            </a:r>
            <a:r>
              <a:rPr sz="2000" dirty="0">
                <a:latin typeface="Times New Roman"/>
                <a:cs typeface="Times New Roman"/>
              </a:rPr>
              <a:t>responsive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actions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define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unacceptable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levels</a:t>
            </a:r>
            <a:r>
              <a:rPr sz="2000" spc="-25" dirty="0">
                <a:latin typeface="Times New Roman"/>
                <a:cs typeface="Times New Roman"/>
              </a:rPr>
              <a:t> of </a:t>
            </a:r>
            <a:r>
              <a:rPr sz="2000" dirty="0">
                <a:latin typeface="Times New Roman"/>
                <a:cs typeface="Times New Roman"/>
              </a:rPr>
              <a:t>contaminants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soil.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buFont typeface="Arial"/>
              <a:buChar char="•"/>
            </a:pPr>
            <a:endParaRPr sz="2000">
              <a:latin typeface="Times New Roman"/>
              <a:cs typeface="Times New Roman"/>
            </a:endParaRPr>
          </a:p>
          <a:p>
            <a:pPr marL="1266825" marR="63500" indent="-339725" algn="just">
              <a:lnSpc>
                <a:spcPct val="100000"/>
              </a:lnSpc>
              <a:buFont typeface="Arial"/>
              <a:buChar char="•"/>
              <a:tabLst>
                <a:tab pos="1270000" algn="l"/>
              </a:tabLst>
            </a:pPr>
            <a:r>
              <a:rPr sz="2000" dirty="0">
                <a:latin typeface="Times New Roman"/>
                <a:cs typeface="Times New Roman"/>
              </a:rPr>
              <a:t>“Screening”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often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refers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process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identifying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and 	</a:t>
            </a:r>
            <a:r>
              <a:rPr sz="2000" dirty="0">
                <a:latin typeface="Times New Roman"/>
                <a:cs typeface="Times New Roman"/>
              </a:rPr>
              <a:t>defining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areas,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contaminants,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conditions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site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that 	</a:t>
            </a:r>
            <a:r>
              <a:rPr sz="2000" dirty="0">
                <a:latin typeface="Times New Roman"/>
                <a:cs typeface="Times New Roman"/>
              </a:rPr>
              <a:t>do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require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further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attention.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1173480" marR="5080" indent="-1007744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Lead-</a:t>
            </a:r>
            <a:r>
              <a:rPr dirty="0"/>
              <a:t>Sheathed</a:t>
            </a:r>
            <a:r>
              <a:rPr spc="-50" dirty="0"/>
              <a:t> </a:t>
            </a:r>
            <a:r>
              <a:rPr spc="-25" dirty="0"/>
              <a:t>Telecom/Power</a:t>
            </a:r>
            <a:r>
              <a:rPr spc="-85" dirty="0"/>
              <a:t> </a:t>
            </a:r>
            <a:r>
              <a:rPr dirty="0"/>
              <a:t>Cables:</a:t>
            </a:r>
            <a:r>
              <a:rPr spc="-45" dirty="0"/>
              <a:t> </a:t>
            </a:r>
            <a:r>
              <a:rPr spc="-10" dirty="0"/>
              <a:t>Environmental</a:t>
            </a:r>
            <a:r>
              <a:rPr spc="-65" dirty="0"/>
              <a:t> </a:t>
            </a:r>
            <a:r>
              <a:rPr dirty="0"/>
              <a:t>Defense</a:t>
            </a:r>
            <a:r>
              <a:rPr spc="-45" dirty="0"/>
              <a:t> </a:t>
            </a:r>
            <a:r>
              <a:rPr spc="-20" dirty="0"/>
              <a:t>Fund </a:t>
            </a:r>
            <a:r>
              <a:rPr dirty="0"/>
              <a:t>Request</a:t>
            </a:r>
            <a:r>
              <a:rPr spc="-70" dirty="0"/>
              <a:t> </a:t>
            </a:r>
            <a:r>
              <a:rPr dirty="0"/>
              <a:t>to</a:t>
            </a:r>
            <a:r>
              <a:rPr spc="-55" dirty="0"/>
              <a:t> </a:t>
            </a:r>
            <a:r>
              <a:rPr dirty="0"/>
              <a:t>U.S.</a:t>
            </a:r>
            <a:r>
              <a:rPr spc="-60" dirty="0"/>
              <a:t> </a:t>
            </a:r>
            <a:r>
              <a:rPr spc="-10" dirty="0"/>
              <a:t>Environmental</a:t>
            </a:r>
            <a:r>
              <a:rPr spc="-65" dirty="0"/>
              <a:t> </a:t>
            </a:r>
            <a:r>
              <a:rPr dirty="0"/>
              <a:t>Protection</a:t>
            </a:r>
            <a:r>
              <a:rPr spc="-85" dirty="0"/>
              <a:t> </a:t>
            </a:r>
            <a:r>
              <a:rPr spc="-10" dirty="0"/>
              <a:t>Agency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19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872330"/>
            <a:ext cx="8057515" cy="41706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2700" indent="-635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Environmental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Defense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Fund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sent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July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17th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letter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60" dirty="0">
                <a:latin typeface="Times New Roman"/>
                <a:cs typeface="Times New Roman"/>
              </a:rPr>
              <a:t>EPA</a:t>
            </a:r>
            <a:r>
              <a:rPr sz="1600" spc="-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Administrator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addressing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what </a:t>
            </a: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described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lead-</a:t>
            </a:r>
            <a:r>
              <a:rPr sz="1600" dirty="0">
                <a:latin typeface="Times New Roman"/>
                <a:cs typeface="Times New Roman"/>
              </a:rPr>
              <a:t>sheathed telecom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power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cables.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EDF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requested that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60" dirty="0">
                <a:latin typeface="Times New Roman"/>
                <a:cs typeface="Times New Roman"/>
              </a:rPr>
              <a:t>EPA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investigate: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marR="5080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uncontrolled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release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lead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into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water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surface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soil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from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more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2,000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lead- </a:t>
            </a:r>
            <a:r>
              <a:rPr sz="1600" dirty="0">
                <a:latin typeface="Times New Roman"/>
                <a:cs typeface="Times New Roman"/>
              </a:rPr>
              <a:t>sheathed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telecom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power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cables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across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nation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more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300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these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cables </a:t>
            </a:r>
            <a:r>
              <a:rPr sz="1600" dirty="0">
                <a:latin typeface="Times New Roman"/>
                <a:cs typeface="Times New Roman"/>
              </a:rPr>
              <a:t>posing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threat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source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drinking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water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communities.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EDF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asserts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due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absence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55" dirty="0">
                <a:latin typeface="Times New Roman"/>
                <a:cs typeface="Times New Roman"/>
              </a:rPr>
              <a:t>EPA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intervention: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Risks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posed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cables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will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increase as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they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further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deteriorate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Lead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will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released into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environment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403225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letter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requests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55" dirty="0">
                <a:latin typeface="Times New Roman"/>
                <a:cs typeface="Times New Roman"/>
              </a:rPr>
              <a:t> EPA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use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Comprehensive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Environmental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Response,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Compensation</a:t>
            </a:r>
            <a:r>
              <a:rPr sz="1600" spc="-25" dirty="0">
                <a:latin typeface="Times New Roman"/>
                <a:cs typeface="Times New Roman"/>
              </a:rPr>
              <a:t> and </a:t>
            </a:r>
            <a:r>
              <a:rPr sz="1600" spc="-10" dirty="0">
                <a:latin typeface="Times New Roman"/>
                <a:cs typeface="Times New Roman"/>
              </a:rPr>
              <a:t>Liability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authority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Safe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Drinking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Times New Roman"/>
                <a:cs typeface="Times New Roman"/>
              </a:rPr>
              <a:t>Water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response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authorities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address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issue.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47336" y="1777411"/>
            <a:ext cx="6449695" cy="25857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2800" dirty="0">
                <a:solidFill>
                  <a:srgbClr val="00529F"/>
                </a:solidFill>
                <a:latin typeface="Calibri"/>
                <a:cs typeface="Calibri"/>
              </a:rPr>
              <a:t>Walter</a:t>
            </a:r>
            <a:r>
              <a:rPr sz="2800" spc="-45" dirty="0">
                <a:solidFill>
                  <a:srgbClr val="00529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529F"/>
                </a:solidFill>
                <a:latin typeface="Calibri"/>
                <a:cs typeface="Calibri"/>
              </a:rPr>
              <a:t>G.</a:t>
            </a:r>
            <a:r>
              <a:rPr sz="2800" spc="-35" dirty="0">
                <a:solidFill>
                  <a:srgbClr val="00529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529F"/>
                </a:solidFill>
                <a:latin typeface="Calibri"/>
                <a:cs typeface="Calibri"/>
              </a:rPr>
              <a:t>Wright</a:t>
            </a:r>
            <a:endParaRPr sz="2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  <a:tabLst>
                <a:tab pos="4582160" algn="l"/>
              </a:tabLst>
            </a:pPr>
            <a:r>
              <a:rPr sz="2800" dirty="0">
                <a:solidFill>
                  <a:srgbClr val="00529F"/>
                </a:solidFill>
                <a:latin typeface="Calibri"/>
                <a:cs typeface="Calibri"/>
              </a:rPr>
              <a:t>Mitchell,</a:t>
            </a:r>
            <a:r>
              <a:rPr sz="2800" spc="-50" dirty="0">
                <a:solidFill>
                  <a:srgbClr val="00529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529F"/>
                </a:solidFill>
                <a:latin typeface="Calibri"/>
                <a:cs typeface="Calibri"/>
              </a:rPr>
              <a:t>Williams,</a:t>
            </a:r>
            <a:r>
              <a:rPr sz="2800" spc="-50" dirty="0">
                <a:solidFill>
                  <a:srgbClr val="00529F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00529F"/>
                </a:solidFill>
                <a:latin typeface="Calibri"/>
                <a:cs typeface="Calibri"/>
              </a:rPr>
              <a:t>Selig,</a:t>
            </a:r>
            <a:r>
              <a:rPr sz="2800" spc="-70" dirty="0">
                <a:solidFill>
                  <a:srgbClr val="00529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529F"/>
                </a:solidFill>
                <a:latin typeface="Calibri"/>
                <a:cs typeface="Calibri"/>
              </a:rPr>
              <a:t>Gates</a:t>
            </a:r>
            <a:r>
              <a:rPr sz="2800" dirty="0">
                <a:solidFill>
                  <a:srgbClr val="00529F"/>
                </a:solidFill>
                <a:latin typeface="Calibri"/>
                <a:cs typeface="Calibri"/>
              </a:rPr>
              <a:t>	&amp;</a:t>
            </a:r>
            <a:r>
              <a:rPr sz="2800" spc="-5" dirty="0">
                <a:solidFill>
                  <a:srgbClr val="00529F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rgbClr val="00529F"/>
                </a:solidFill>
                <a:latin typeface="Calibri"/>
                <a:cs typeface="Calibri"/>
              </a:rPr>
              <a:t>Woodyard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285"/>
              </a:spcBef>
            </a:pPr>
            <a:endParaRPr sz="2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800" spc="-25" dirty="0">
                <a:solidFill>
                  <a:srgbClr val="00529F"/>
                </a:solidFill>
                <a:latin typeface="Calibri"/>
                <a:cs typeface="Calibri"/>
              </a:rPr>
              <a:t>501-</a:t>
            </a:r>
            <a:r>
              <a:rPr sz="2800" spc="-20" dirty="0">
                <a:solidFill>
                  <a:srgbClr val="00529F"/>
                </a:solidFill>
                <a:latin typeface="Calibri"/>
                <a:cs typeface="Calibri"/>
              </a:rPr>
              <a:t>688-8839</a:t>
            </a:r>
            <a:endParaRPr sz="2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2800" spc="-10" dirty="0">
                <a:solidFill>
                  <a:srgbClr val="00529F"/>
                </a:solidFill>
                <a:latin typeface="Calibri"/>
                <a:cs typeface="Calibri"/>
                <a:hlinkClick r:id="rId2"/>
              </a:rPr>
              <a:t>wwright@mwlaw.com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" marR="5080" algn="ctr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PFAS/CERCLA</a:t>
            </a:r>
            <a:r>
              <a:rPr spc="-60" dirty="0"/>
              <a:t> </a:t>
            </a:r>
            <a:r>
              <a:rPr dirty="0"/>
              <a:t>(Superfund)</a:t>
            </a:r>
            <a:r>
              <a:rPr spc="-50" dirty="0"/>
              <a:t> </a:t>
            </a:r>
            <a:r>
              <a:rPr dirty="0"/>
              <a:t>Liability:</a:t>
            </a:r>
            <a:r>
              <a:rPr spc="-65" dirty="0"/>
              <a:t> </a:t>
            </a:r>
            <a:r>
              <a:rPr dirty="0"/>
              <a:t>U.S.</a:t>
            </a:r>
            <a:r>
              <a:rPr spc="-45" dirty="0"/>
              <a:t> </a:t>
            </a:r>
            <a:r>
              <a:rPr dirty="0"/>
              <a:t>Senator</a:t>
            </a:r>
            <a:r>
              <a:rPr spc="-40" dirty="0"/>
              <a:t> </a:t>
            </a:r>
            <a:r>
              <a:rPr dirty="0"/>
              <a:t>John</a:t>
            </a:r>
            <a:r>
              <a:rPr spc="-50" dirty="0"/>
              <a:t> </a:t>
            </a:r>
            <a:r>
              <a:rPr spc="-10" dirty="0"/>
              <a:t>Boozman </a:t>
            </a:r>
            <a:r>
              <a:rPr dirty="0"/>
              <a:t>(Arkansas)</a:t>
            </a:r>
            <a:r>
              <a:rPr spc="-95" dirty="0"/>
              <a:t> </a:t>
            </a:r>
            <a:r>
              <a:rPr dirty="0"/>
              <a:t>Legislation</a:t>
            </a:r>
            <a:r>
              <a:rPr spc="-110" dirty="0"/>
              <a:t> </a:t>
            </a:r>
            <a:r>
              <a:rPr dirty="0"/>
              <a:t>Exempting</a:t>
            </a:r>
            <a:r>
              <a:rPr spc="-105" dirty="0"/>
              <a:t> </a:t>
            </a:r>
            <a:r>
              <a:rPr spc="-10" dirty="0"/>
              <a:t>Noncontributing Industries/Municipalities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45233"/>
            <a:ext cx="7968615" cy="3195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United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Senators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John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Boozman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(Arkansas)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Cynthia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Lummis</a:t>
            </a:r>
            <a:r>
              <a:rPr sz="1600" spc="-10" dirty="0">
                <a:latin typeface="Times New Roman"/>
                <a:cs typeface="Times New Roman"/>
              </a:rPr>
              <a:t> (Wyoming) introduced </a:t>
            </a:r>
            <a:r>
              <a:rPr sz="1600" dirty="0">
                <a:latin typeface="Times New Roman"/>
                <a:cs typeface="Times New Roman"/>
              </a:rPr>
              <a:t>five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bills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ensure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industries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municipalities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subject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Comprehensive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Environmental </a:t>
            </a:r>
            <a:r>
              <a:rPr sz="1600" dirty="0">
                <a:latin typeface="Times New Roman"/>
                <a:cs typeface="Times New Roman"/>
              </a:rPr>
              <a:t>Response,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Compensation,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Liability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liability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if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55" dirty="0">
                <a:latin typeface="Times New Roman"/>
                <a:cs typeface="Times New Roman"/>
              </a:rPr>
              <a:t>EPA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designates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PFAS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compounds</a:t>
            </a:r>
            <a:r>
              <a:rPr sz="1600" spc="-25" dirty="0">
                <a:latin typeface="Times New Roman"/>
                <a:cs typeface="Times New Roman"/>
              </a:rPr>
              <a:t> as </a:t>
            </a:r>
            <a:r>
              <a:rPr sz="1600" dirty="0">
                <a:latin typeface="Times New Roman"/>
                <a:cs typeface="Times New Roman"/>
              </a:rPr>
              <a:t>hazardous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substances.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rationale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exempting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such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entities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they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either: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Do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contribute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PFAS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contamination;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or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required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use</a:t>
            </a:r>
            <a:r>
              <a:rPr sz="1600" spc="-40" dirty="0">
                <a:latin typeface="Times New Roman"/>
                <a:cs typeface="Times New Roman"/>
              </a:rPr>
              <a:t> PFAS-</a:t>
            </a:r>
            <a:r>
              <a:rPr sz="1600" dirty="0">
                <a:latin typeface="Times New Roman"/>
                <a:cs typeface="Times New Roman"/>
              </a:rPr>
              <a:t>containing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substances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through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regulations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934719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Designation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PFAS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CERCLA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hazardous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substance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would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trigger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corresponding </a:t>
            </a:r>
            <a:r>
              <a:rPr sz="1600" dirty="0">
                <a:latin typeface="Times New Roman"/>
                <a:cs typeface="Times New Roman"/>
              </a:rPr>
              <a:t>requirements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such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as: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5158994"/>
            <a:ext cx="7176134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</a:tabLst>
            </a:pPr>
            <a:r>
              <a:rPr sz="1600" dirty="0">
                <a:latin typeface="Times New Roman"/>
                <a:cs typeface="Times New Roman"/>
              </a:rPr>
              <a:t>Application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potentially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responsible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liability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categories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(i.e.,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current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owner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or </a:t>
            </a:r>
            <a:r>
              <a:rPr sz="1600" spc="-10" dirty="0">
                <a:latin typeface="Times New Roman"/>
                <a:cs typeface="Times New Roman"/>
              </a:rPr>
              <a:t>operator,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former owner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operator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[in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certain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circumstances],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transporter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[in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certain </a:t>
            </a:r>
            <a:r>
              <a:rPr sz="1600" dirty="0">
                <a:latin typeface="Times New Roman"/>
                <a:cs typeface="Times New Roman"/>
              </a:rPr>
              <a:t>circumstances],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generators).</a:t>
            </a:r>
            <a:endParaRPr sz="1600">
              <a:latin typeface="Times New Roman"/>
              <a:cs typeface="Times New Roman"/>
            </a:endParaRPr>
          </a:p>
          <a:p>
            <a:pPr marL="299085" marR="359410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dirty="0">
                <a:latin typeface="Times New Roman"/>
                <a:cs typeface="Times New Roman"/>
              </a:rPr>
              <a:t>Hazardous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substance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release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reporting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requirements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(if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reportable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quantities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are </a:t>
            </a:r>
            <a:r>
              <a:rPr sz="1600" spc="-10" dirty="0">
                <a:latin typeface="Times New Roman"/>
                <a:cs typeface="Times New Roman"/>
              </a:rPr>
              <a:t>released)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54416" y="6275323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Arial"/>
                <a:cs typeface="Arial"/>
              </a:rPr>
              <a:t>20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" marR="5080" algn="ctr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PFAS/CERCLA</a:t>
            </a:r>
            <a:r>
              <a:rPr spc="-60" dirty="0"/>
              <a:t> </a:t>
            </a:r>
            <a:r>
              <a:rPr dirty="0"/>
              <a:t>(Superfund)</a:t>
            </a:r>
            <a:r>
              <a:rPr spc="-50" dirty="0"/>
              <a:t> </a:t>
            </a:r>
            <a:r>
              <a:rPr dirty="0"/>
              <a:t>Liability:</a:t>
            </a:r>
            <a:r>
              <a:rPr spc="-65" dirty="0"/>
              <a:t> </a:t>
            </a:r>
            <a:r>
              <a:rPr dirty="0"/>
              <a:t>U.S.</a:t>
            </a:r>
            <a:r>
              <a:rPr spc="-45" dirty="0"/>
              <a:t> </a:t>
            </a:r>
            <a:r>
              <a:rPr dirty="0"/>
              <a:t>Senator</a:t>
            </a:r>
            <a:r>
              <a:rPr spc="-40" dirty="0"/>
              <a:t> </a:t>
            </a:r>
            <a:r>
              <a:rPr dirty="0"/>
              <a:t>John</a:t>
            </a:r>
            <a:r>
              <a:rPr spc="-50" dirty="0"/>
              <a:t> </a:t>
            </a:r>
            <a:r>
              <a:rPr spc="-10" dirty="0"/>
              <a:t>Boozman </a:t>
            </a:r>
            <a:r>
              <a:rPr dirty="0"/>
              <a:t>(Arkansas)</a:t>
            </a:r>
            <a:r>
              <a:rPr spc="-95" dirty="0"/>
              <a:t> </a:t>
            </a:r>
            <a:r>
              <a:rPr dirty="0"/>
              <a:t>Legislation</a:t>
            </a:r>
            <a:r>
              <a:rPr spc="-110" dirty="0"/>
              <a:t> </a:t>
            </a:r>
            <a:r>
              <a:rPr dirty="0"/>
              <a:t>Exempting</a:t>
            </a:r>
            <a:r>
              <a:rPr spc="-105" dirty="0"/>
              <a:t> </a:t>
            </a:r>
            <a:r>
              <a:rPr spc="-10" dirty="0"/>
              <a:t>Noncontributing Industries/Municipalities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745233"/>
            <a:ext cx="7106284" cy="2707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Five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bills</a:t>
            </a:r>
            <a:r>
              <a:rPr sz="1600" spc="-20" dirty="0">
                <a:latin typeface="Times New Roman"/>
                <a:cs typeface="Times New Roman"/>
              </a:rPr>
              <a:t> are: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Agriculture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PFAS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Liability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Protection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Act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Airports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PFAS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Liability</a:t>
            </a:r>
            <a:r>
              <a:rPr sz="1600" spc="-10" dirty="0">
                <a:latin typeface="Times New Roman"/>
                <a:cs typeface="Times New Roman"/>
              </a:rPr>
              <a:t> Protection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Act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Fire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Suppression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PFAs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Liability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Protection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Act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Resource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Management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PFAS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Liability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Protection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(Landfills/Composting)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spc="-10" dirty="0">
                <a:latin typeface="Times New Roman"/>
                <a:cs typeface="Times New Roman"/>
              </a:rPr>
              <a:t>Water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Systems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PFAS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Liability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Protection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Act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4416" y="6275323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Arial"/>
                <a:cs typeface="Arial"/>
              </a:rPr>
              <a:t>21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1155" rIns="0" bIns="0" rtlCol="0">
            <a:spAutoFit/>
          </a:bodyPr>
          <a:lstStyle/>
          <a:p>
            <a:pPr marL="612140" marR="5080" indent="65405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U.S.</a:t>
            </a:r>
            <a:r>
              <a:rPr sz="2400" spc="-90" dirty="0"/>
              <a:t> </a:t>
            </a:r>
            <a:r>
              <a:rPr sz="2400" spc="-10" dirty="0"/>
              <a:t>Environmental</a:t>
            </a:r>
            <a:r>
              <a:rPr sz="2400" spc="-75" dirty="0"/>
              <a:t> </a:t>
            </a:r>
            <a:r>
              <a:rPr sz="2400" dirty="0"/>
              <a:t>Protection</a:t>
            </a:r>
            <a:r>
              <a:rPr sz="2400" spc="-90" dirty="0"/>
              <a:t> </a:t>
            </a:r>
            <a:r>
              <a:rPr sz="2400" dirty="0"/>
              <a:t>Agency</a:t>
            </a:r>
            <a:r>
              <a:rPr sz="2400" spc="-85" dirty="0"/>
              <a:t> </a:t>
            </a:r>
            <a:r>
              <a:rPr sz="2400" spc="-10" dirty="0"/>
              <a:t>Information </a:t>
            </a:r>
            <a:r>
              <a:rPr sz="2400" dirty="0"/>
              <a:t>Collection</a:t>
            </a:r>
            <a:r>
              <a:rPr sz="2400" spc="-100" dirty="0"/>
              <a:t> </a:t>
            </a:r>
            <a:r>
              <a:rPr sz="2400" spc="-10" dirty="0"/>
              <a:t>Request:</a:t>
            </a:r>
            <a:r>
              <a:rPr sz="2400" spc="-80" dirty="0"/>
              <a:t> </a:t>
            </a:r>
            <a:r>
              <a:rPr sz="2400" dirty="0"/>
              <a:t>POTW</a:t>
            </a:r>
            <a:r>
              <a:rPr sz="2400" spc="-90" dirty="0"/>
              <a:t> </a:t>
            </a:r>
            <a:r>
              <a:rPr sz="2400" dirty="0"/>
              <a:t>Influent</a:t>
            </a:r>
            <a:r>
              <a:rPr sz="2400" spc="-70" dirty="0"/>
              <a:t> </a:t>
            </a:r>
            <a:r>
              <a:rPr sz="2400" spc="-10" dirty="0"/>
              <a:t>PFAS</a:t>
            </a:r>
            <a:r>
              <a:rPr sz="2400" spc="-90" dirty="0"/>
              <a:t> </a:t>
            </a:r>
            <a:r>
              <a:rPr sz="2400" dirty="0"/>
              <a:t>Study</a:t>
            </a:r>
            <a:r>
              <a:rPr sz="2400" spc="-75" dirty="0"/>
              <a:t> </a:t>
            </a:r>
            <a:r>
              <a:rPr sz="2400" spc="-20" dirty="0"/>
              <a:t>Data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749180" y="1624074"/>
            <a:ext cx="7491730" cy="398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50495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United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State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Environmental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Protection</a:t>
            </a:r>
            <a:r>
              <a:rPr sz="2000" spc="-114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Agency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published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notice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in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the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March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26th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Federal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Register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that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it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is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planning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to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submit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an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 information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collection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request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titled: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106680">
              <a:lnSpc>
                <a:spcPct val="100000"/>
              </a:lnSpc>
            </a:pPr>
            <a:r>
              <a:rPr sz="2000" i="1" dirty="0">
                <a:solidFill>
                  <a:srgbClr val="545454"/>
                </a:solidFill>
                <a:latin typeface="Times New Roman"/>
                <a:cs typeface="Times New Roman"/>
              </a:rPr>
              <a:t>U.S.</a:t>
            </a:r>
            <a:r>
              <a:rPr sz="2000" i="1" spc="-30" dirty="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sz="2000" i="1" spc="-10" dirty="0">
                <a:solidFill>
                  <a:srgbClr val="545454"/>
                </a:solidFill>
                <a:latin typeface="Times New Roman"/>
                <a:cs typeface="Times New Roman"/>
              </a:rPr>
              <a:t>Environmental</a:t>
            </a:r>
            <a:r>
              <a:rPr sz="2000" i="1" spc="-55" dirty="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sz="2000" i="1" spc="-10" dirty="0">
                <a:solidFill>
                  <a:srgbClr val="545454"/>
                </a:solidFill>
                <a:latin typeface="Times New Roman"/>
                <a:cs typeface="Times New Roman"/>
              </a:rPr>
              <a:t>Protection</a:t>
            </a:r>
            <a:r>
              <a:rPr sz="2000" i="1" spc="-70" dirty="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545454"/>
                </a:solidFill>
                <a:latin typeface="Times New Roman"/>
                <a:cs typeface="Times New Roman"/>
              </a:rPr>
              <a:t>Agency</a:t>
            </a:r>
            <a:r>
              <a:rPr sz="2000" i="1" spc="-30" dirty="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545454"/>
                </a:solidFill>
                <a:latin typeface="Times New Roman"/>
                <a:cs typeface="Times New Roman"/>
              </a:rPr>
              <a:t>POTW</a:t>
            </a:r>
            <a:r>
              <a:rPr sz="2000" i="1" spc="-15" dirty="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545454"/>
                </a:solidFill>
                <a:latin typeface="Times New Roman"/>
                <a:cs typeface="Times New Roman"/>
              </a:rPr>
              <a:t>Influent</a:t>
            </a:r>
            <a:r>
              <a:rPr sz="2000" i="1" spc="-55" dirty="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sz="2000" i="1" spc="-65" dirty="0">
                <a:solidFill>
                  <a:srgbClr val="545454"/>
                </a:solidFill>
                <a:latin typeface="Times New Roman"/>
                <a:cs typeface="Times New Roman"/>
              </a:rPr>
              <a:t>PFAS</a:t>
            </a:r>
            <a:r>
              <a:rPr sz="2000" i="1" spc="-10" dirty="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545454"/>
                </a:solidFill>
                <a:latin typeface="Times New Roman"/>
                <a:cs typeface="Times New Roman"/>
              </a:rPr>
              <a:t>Study</a:t>
            </a:r>
            <a:r>
              <a:rPr sz="2000" i="1" spc="-30" dirty="0">
                <a:solidFill>
                  <a:srgbClr val="545454"/>
                </a:solidFill>
                <a:latin typeface="Times New Roman"/>
                <a:cs typeface="Times New Roman"/>
              </a:rPr>
              <a:t> </a:t>
            </a:r>
            <a:r>
              <a:rPr sz="2000" i="1" spc="-20" dirty="0">
                <a:solidFill>
                  <a:srgbClr val="545454"/>
                </a:solidFill>
                <a:latin typeface="Times New Roman"/>
                <a:cs typeface="Times New Roman"/>
              </a:rPr>
              <a:t>Data </a:t>
            </a:r>
            <a:r>
              <a:rPr sz="2000" i="1" spc="-10" dirty="0">
                <a:solidFill>
                  <a:srgbClr val="545454"/>
                </a:solidFill>
                <a:latin typeface="Times New Roman"/>
                <a:cs typeface="Times New Roman"/>
              </a:rPr>
              <a:t>Collection.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information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request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objective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is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stated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to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include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obtaining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data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from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Publicly</a:t>
            </a:r>
            <a:r>
              <a:rPr sz="2000" spc="-5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Owned</a:t>
            </a:r>
            <a:r>
              <a:rPr sz="2000" spc="-8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Treatment</a:t>
            </a:r>
            <a:r>
              <a:rPr sz="2000" spc="-7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Works</a:t>
            </a:r>
            <a:r>
              <a:rPr sz="2000" spc="-6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addressing: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556895" indent="-97155">
              <a:lnSpc>
                <a:spcPct val="100000"/>
              </a:lnSpc>
              <a:buSzPct val="95000"/>
              <a:buChar char="•"/>
              <a:tabLst>
                <a:tab pos="556895" algn="l"/>
              </a:tabLst>
            </a:pP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PFAS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discharges</a:t>
            </a:r>
            <a:r>
              <a:rPr sz="2000" spc="-6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from</a:t>
            </a:r>
            <a:r>
              <a:rPr sz="2000" spc="-5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upstream</a:t>
            </a:r>
            <a:r>
              <a:rPr sz="2000" spc="-6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industrial</a:t>
            </a:r>
            <a:r>
              <a:rPr sz="2000" spc="-7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facilities.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buClr>
                <a:srgbClr val="444444"/>
              </a:buClr>
              <a:buFont typeface="Times New Roman"/>
              <a:buChar char="•"/>
            </a:pPr>
            <a:endParaRPr sz="2000">
              <a:latin typeface="Times New Roman"/>
              <a:cs typeface="Times New Roman"/>
            </a:endParaRPr>
          </a:p>
          <a:p>
            <a:pPr marL="556895" indent="-97155">
              <a:lnSpc>
                <a:spcPct val="100000"/>
              </a:lnSpc>
              <a:buSzPct val="95000"/>
              <a:buChar char="•"/>
              <a:tabLst>
                <a:tab pos="556895" algn="l"/>
              </a:tabLst>
            </a:pP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Presence</a:t>
            </a:r>
            <a:r>
              <a:rPr sz="2000" spc="-5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of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PFAS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in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POTW</a:t>
            </a:r>
            <a:r>
              <a:rPr sz="2000" spc="-7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influent,</a:t>
            </a:r>
            <a:r>
              <a:rPr sz="2000" spc="-6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effluent,</a:t>
            </a:r>
            <a:r>
              <a:rPr sz="2000" spc="-6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and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sewage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sludge.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449580" marR="5080" indent="-29146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PFAS/Clean</a:t>
            </a:r>
            <a:r>
              <a:rPr spc="-75" dirty="0"/>
              <a:t> </a:t>
            </a:r>
            <a:r>
              <a:rPr spc="-20" dirty="0"/>
              <a:t>Water</a:t>
            </a:r>
            <a:r>
              <a:rPr spc="-60" dirty="0"/>
              <a:t> </a:t>
            </a:r>
            <a:r>
              <a:rPr dirty="0"/>
              <a:t>Act</a:t>
            </a:r>
            <a:r>
              <a:rPr spc="-65" dirty="0"/>
              <a:t> </a:t>
            </a:r>
            <a:r>
              <a:rPr spc="-10" dirty="0"/>
              <a:t>Enforcement:</a:t>
            </a:r>
            <a:r>
              <a:rPr spc="-60" dirty="0"/>
              <a:t> </a:t>
            </a:r>
            <a:r>
              <a:rPr dirty="0"/>
              <a:t>Michigan</a:t>
            </a:r>
            <a:r>
              <a:rPr spc="-75" dirty="0"/>
              <a:t> </a:t>
            </a:r>
            <a:r>
              <a:rPr spc="-10" dirty="0"/>
              <a:t>Attorney</a:t>
            </a:r>
            <a:r>
              <a:rPr spc="-65" dirty="0"/>
              <a:t> </a:t>
            </a:r>
            <a:r>
              <a:rPr dirty="0"/>
              <a:t>General</a:t>
            </a:r>
            <a:r>
              <a:rPr spc="-40" dirty="0"/>
              <a:t> </a:t>
            </a:r>
            <a:r>
              <a:rPr spc="-10" dirty="0"/>
              <a:t>Files </a:t>
            </a:r>
            <a:r>
              <a:rPr dirty="0"/>
              <a:t>Action</a:t>
            </a:r>
            <a:r>
              <a:rPr spc="-80" dirty="0"/>
              <a:t> </a:t>
            </a:r>
            <a:r>
              <a:rPr dirty="0"/>
              <a:t>Against</a:t>
            </a:r>
            <a:r>
              <a:rPr spc="-60" dirty="0"/>
              <a:t> </a:t>
            </a:r>
            <a:r>
              <a:rPr dirty="0"/>
              <a:t>Grand</a:t>
            </a:r>
            <a:r>
              <a:rPr spc="-45" dirty="0"/>
              <a:t> </a:t>
            </a:r>
            <a:r>
              <a:rPr dirty="0"/>
              <a:t>Rapids</a:t>
            </a:r>
            <a:r>
              <a:rPr spc="-70" dirty="0"/>
              <a:t> </a:t>
            </a:r>
            <a:r>
              <a:rPr dirty="0"/>
              <a:t>Airport</a:t>
            </a:r>
            <a:r>
              <a:rPr spc="-65" dirty="0"/>
              <a:t> </a:t>
            </a:r>
            <a:r>
              <a:rPr dirty="0"/>
              <a:t>for</a:t>
            </a:r>
            <a:r>
              <a:rPr spc="-50" dirty="0"/>
              <a:t> </a:t>
            </a:r>
            <a:r>
              <a:rPr dirty="0"/>
              <a:t>Alleged</a:t>
            </a:r>
            <a:r>
              <a:rPr spc="-50" dirty="0"/>
              <a:t> </a:t>
            </a:r>
            <a:r>
              <a:rPr spc="-10" dirty="0"/>
              <a:t>Contamination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23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20762" y="1629282"/>
            <a:ext cx="7171055" cy="1854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 marR="4318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Times New Roman"/>
                <a:cs typeface="Times New Roman"/>
              </a:rPr>
              <a:t>Michigan</a:t>
            </a:r>
            <a:r>
              <a:rPr sz="2000" spc="-1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Attorney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General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filed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September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11</a:t>
            </a:r>
            <a:r>
              <a:rPr sz="1950" baseline="25641" dirty="0">
                <a:latin typeface="Times New Roman"/>
                <a:cs typeface="Times New Roman"/>
              </a:rPr>
              <a:t>th</a:t>
            </a:r>
            <a:r>
              <a:rPr sz="1950" spc="209" baseline="2564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lawsuit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Kent </a:t>
            </a:r>
            <a:r>
              <a:rPr sz="2000" dirty="0">
                <a:latin typeface="Times New Roman"/>
                <a:cs typeface="Times New Roman"/>
              </a:rPr>
              <a:t>County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17</a:t>
            </a:r>
            <a:r>
              <a:rPr sz="1950" baseline="25641" dirty="0">
                <a:latin typeface="Times New Roman"/>
                <a:cs typeface="Times New Roman"/>
              </a:rPr>
              <a:t>th</a:t>
            </a:r>
            <a:r>
              <a:rPr sz="1950" spc="240" baseline="25641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Judicial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Circuit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against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Gerald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R.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International </a:t>
            </a:r>
            <a:r>
              <a:rPr sz="2000" dirty="0">
                <a:latin typeface="Times New Roman"/>
                <a:cs typeface="Times New Roman"/>
              </a:rPr>
              <a:t>Airport</a:t>
            </a:r>
            <a:r>
              <a:rPr sz="2000" spc="-1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Authority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Grand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Rapids,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Michigan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latin typeface="Times New Roman"/>
                <a:cs typeface="Times New Roman"/>
              </a:rPr>
              <a:t>The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Alleged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basis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lawsuit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stated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involve:</a:t>
            </a:r>
            <a:endParaRPr sz="2000">
              <a:latin typeface="Times New Roman"/>
              <a:cs typeface="Times New Roman"/>
            </a:endParaRPr>
          </a:p>
          <a:p>
            <a:pPr marL="794385" indent="-287020">
              <a:lnSpc>
                <a:spcPct val="100000"/>
              </a:lnSpc>
              <a:buFont typeface="Arial"/>
              <a:buChar char="•"/>
              <a:tabLst>
                <a:tab pos="794385" algn="l"/>
              </a:tabLst>
            </a:pPr>
            <a:r>
              <a:rPr sz="2000" spc="-20" dirty="0">
                <a:latin typeface="Times New Roman"/>
                <a:cs typeface="Times New Roman"/>
              </a:rPr>
              <a:t>PFAS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releases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into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below-</a:t>
            </a:r>
            <a:r>
              <a:rPr sz="2000" dirty="0">
                <a:latin typeface="Times New Roman"/>
                <a:cs typeface="Times New Roman"/>
              </a:rPr>
              <a:t>ground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water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supply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5091" y="341472"/>
            <a:ext cx="724344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3530" marR="5080" indent="-291465">
              <a:lnSpc>
                <a:spcPct val="100000"/>
              </a:lnSpc>
              <a:spcBef>
                <a:spcPts val="100"/>
              </a:spcBef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PFAS/Clean</a:t>
            </a:r>
            <a:r>
              <a:rPr sz="200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Water</a:t>
            </a:r>
            <a:r>
              <a:rPr sz="2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Act</a:t>
            </a:r>
            <a:r>
              <a:rPr sz="20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Enforcement:</a:t>
            </a:r>
            <a:r>
              <a:rPr sz="2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Michigan</a:t>
            </a:r>
            <a:r>
              <a:rPr sz="200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Attorney</a:t>
            </a:r>
            <a:r>
              <a:rPr sz="20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General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Files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Action</a:t>
            </a:r>
            <a:r>
              <a:rPr sz="20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Against</a:t>
            </a:r>
            <a:r>
              <a:rPr sz="2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Grand</a:t>
            </a:r>
            <a:r>
              <a:rPr sz="20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Rapids</a:t>
            </a:r>
            <a:r>
              <a:rPr sz="20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Airport</a:t>
            </a:r>
            <a:r>
              <a:rPr sz="20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r>
              <a:rPr sz="20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Alleged</a:t>
            </a:r>
            <a:r>
              <a:rPr sz="20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Contamination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24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58889" y="1385464"/>
            <a:ext cx="7327265" cy="459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relevance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here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their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firefighting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10" dirty="0">
                <a:latin typeface="Times New Roman"/>
                <a:cs typeface="Times New Roman"/>
              </a:rPr>
              <a:t> airports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134620">
              <a:lnSpc>
                <a:spcPct val="100000"/>
              </a:lnSpc>
            </a:pPr>
            <a:r>
              <a:rPr sz="2000" spc="-10" dirty="0">
                <a:latin typeface="Times New Roman"/>
                <a:cs typeface="Times New Roman"/>
              </a:rPr>
              <a:t>The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AG’s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news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release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states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lawsuit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contends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Airport </a:t>
            </a:r>
            <a:r>
              <a:rPr sz="2000" dirty="0">
                <a:latin typeface="Times New Roman"/>
                <a:cs typeface="Times New Roman"/>
              </a:rPr>
              <a:t>Authority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liable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its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previous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known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releases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PFAS- </a:t>
            </a:r>
            <a:r>
              <a:rPr sz="2000" dirty="0">
                <a:latin typeface="Times New Roman"/>
                <a:cs typeface="Times New Roman"/>
              </a:rPr>
              <a:t>containing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firefighting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material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known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aqueous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film-</a:t>
            </a:r>
            <a:r>
              <a:rPr sz="2000" dirty="0">
                <a:latin typeface="Times New Roman"/>
                <a:cs typeface="Times New Roman"/>
              </a:rPr>
              <a:t>forming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foams </a:t>
            </a:r>
            <a:r>
              <a:rPr sz="2000" dirty="0">
                <a:latin typeface="Times New Roman"/>
                <a:cs typeface="Times New Roman"/>
              </a:rPr>
              <a:t>pursuant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to:</a:t>
            </a:r>
            <a:endParaRPr sz="2000">
              <a:latin typeface="Times New Roman"/>
              <a:cs typeface="Times New Roman"/>
            </a:endParaRPr>
          </a:p>
          <a:p>
            <a:pPr marL="756285" marR="100965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2000" dirty="0">
                <a:latin typeface="Times New Roman"/>
                <a:cs typeface="Times New Roman"/>
              </a:rPr>
              <a:t>Part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201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(Environmental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Remediation)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Michigan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Natural </a:t>
            </a:r>
            <a:r>
              <a:rPr sz="2000" dirty="0">
                <a:latin typeface="Times New Roman"/>
                <a:cs typeface="Times New Roman"/>
              </a:rPr>
              <a:t>Resources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Environmental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Protection</a:t>
            </a:r>
            <a:r>
              <a:rPr sz="2000" spc="-15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Act</a:t>
            </a:r>
            <a:endParaRPr sz="2000">
              <a:latin typeface="Times New Roman"/>
              <a:cs typeface="Times New Roman"/>
            </a:endParaRPr>
          </a:p>
          <a:p>
            <a:pPr marL="756285" marR="697230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2000" spc="-10" dirty="0">
                <a:latin typeface="Times New Roman"/>
                <a:cs typeface="Times New Roman"/>
              </a:rPr>
              <a:t>Violations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its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National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pollutant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Discharge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Elimination </a:t>
            </a:r>
            <a:r>
              <a:rPr sz="2000" dirty="0">
                <a:latin typeface="Times New Roman"/>
                <a:cs typeface="Times New Roman"/>
              </a:rPr>
              <a:t>System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Permit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latin typeface="Times New Roman"/>
                <a:cs typeface="Times New Roman"/>
              </a:rPr>
              <a:t>The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Alleged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PFAS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releases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stated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have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impacted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nearby </a:t>
            </a:r>
            <a:r>
              <a:rPr sz="2000" dirty="0">
                <a:latin typeface="Times New Roman"/>
                <a:cs typeface="Times New Roman"/>
              </a:rPr>
              <a:t>properties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been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discovered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residential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drinking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water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wells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Cascade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Charter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Township,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well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streams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other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groundwater </a:t>
            </a:r>
            <a:r>
              <a:rPr sz="2000" dirty="0">
                <a:latin typeface="Times New Roman"/>
                <a:cs typeface="Times New Roman"/>
              </a:rPr>
              <a:t>downgradient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Airport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1996439" marR="5080" indent="-188404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Recycling</a:t>
            </a:r>
            <a:r>
              <a:rPr spc="-70" dirty="0"/>
              <a:t> </a:t>
            </a:r>
            <a:r>
              <a:rPr spc="-10" dirty="0"/>
              <a:t>Defense/CERCLA:</a:t>
            </a:r>
            <a:r>
              <a:rPr spc="-40" dirty="0"/>
              <a:t> </a:t>
            </a:r>
            <a:r>
              <a:rPr dirty="0"/>
              <a:t>U.S.</a:t>
            </a:r>
            <a:r>
              <a:rPr spc="-50" dirty="0"/>
              <a:t> </a:t>
            </a:r>
            <a:r>
              <a:rPr dirty="0"/>
              <a:t>District</a:t>
            </a:r>
            <a:r>
              <a:rPr spc="-75" dirty="0"/>
              <a:t> </a:t>
            </a:r>
            <a:r>
              <a:rPr dirty="0"/>
              <a:t>Court</a:t>
            </a:r>
            <a:r>
              <a:rPr spc="-50" dirty="0"/>
              <a:t> </a:t>
            </a:r>
            <a:r>
              <a:rPr dirty="0"/>
              <a:t>Addresses</a:t>
            </a:r>
            <a:r>
              <a:rPr spc="-50" dirty="0"/>
              <a:t> </a:t>
            </a:r>
            <a:r>
              <a:rPr spc="-10" dirty="0"/>
              <a:t>Applicability </a:t>
            </a:r>
            <a:r>
              <a:rPr dirty="0"/>
              <a:t>of</a:t>
            </a:r>
            <a:r>
              <a:rPr spc="-40" dirty="0"/>
              <a:t> </a:t>
            </a:r>
            <a:r>
              <a:rPr dirty="0"/>
              <a:t>Superfund</a:t>
            </a:r>
            <a:r>
              <a:rPr spc="-30" dirty="0"/>
              <a:t> </a:t>
            </a:r>
            <a:r>
              <a:rPr spc="-10" dirty="0"/>
              <a:t>Recycling</a:t>
            </a:r>
            <a:r>
              <a:rPr spc="-60" dirty="0"/>
              <a:t> </a:t>
            </a:r>
            <a:r>
              <a:rPr dirty="0"/>
              <a:t>Equity</a:t>
            </a:r>
            <a:r>
              <a:rPr spc="-50" dirty="0"/>
              <a:t> </a:t>
            </a:r>
            <a:r>
              <a:rPr spc="-25" dirty="0"/>
              <a:t>Act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25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59454" y="1869284"/>
            <a:ext cx="8133080" cy="3684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2192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latin typeface="Times New Roman"/>
                <a:cs typeface="Times New Roman"/>
              </a:rPr>
              <a:t>A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United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States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District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Court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addressed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Order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issue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arising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under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the </a:t>
            </a:r>
            <a:r>
              <a:rPr sz="2000" dirty="0">
                <a:latin typeface="Times New Roman"/>
                <a:cs typeface="Times New Roman"/>
              </a:rPr>
              <a:t>federal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Comprehensive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Environmental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Response,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Compensation,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Liability </a:t>
            </a:r>
            <a:r>
              <a:rPr sz="2000" dirty="0">
                <a:latin typeface="Times New Roman"/>
                <a:cs typeface="Times New Roman"/>
              </a:rPr>
              <a:t>Act.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California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Department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7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Toxic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Substances</a:t>
            </a:r>
            <a:r>
              <a:rPr sz="2000" spc="-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Control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al.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Times New Roman"/>
                <a:cs typeface="Times New Roman"/>
              </a:rPr>
              <a:t>v.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NL </a:t>
            </a:r>
            <a:r>
              <a:rPr sz="2000" dirty="0">
                <a:latin typeface="Times New Roman"/>
                <a:cs typeface="Times New Roman"/>
              </a:rPr>
              <a:t>Industries,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Inc.,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et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al.,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Case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No.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2:20-</a:t>
            </a:r>
            <a:r>
              <a:rPr sz="2000" spc="-10" dirty="0">
                <a:latin typeface="Times New Roman"/>
                <a:cs typeface="Times New Roman"/>
              </a:rPr>
              <a:t>cv-</a:t>
            </a:r>
            <a:r>
              <a:rPr sz="2000" spc="-25" dirty="0">
                <a:latin typeface="Times New Roman"/>
                <a:cs typeface="Times New Roman"/>
              </a:rPr>
              <a:t>11293-</a:t>
            </a:r>
            <a:r>
              <a:rPr sz="2000" spc="-45" dirty="0">
                <a:latin typeface="Times New Roman"/>
                <a:cs typeface="Times New Roman"/>
              </a:rPr>
              <a:t>SVW-</a:t>
            </a:r>
            <a:r>
              <a:rPr sz="2000" spc="-20" dirty="0">
                <a:latin typeface="Times New Roman"/>
                <a:cs typeface="Times New Roman"/>
              </a:rPr>
              <a:t>JPR.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7302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question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addressed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whether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two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companies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sent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either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spent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lead- </a:t>
            </a:r>
            <a:r>
              <a:rPr sz="2000" dirty="0">
                <a:latin typeface="Times New Roman"/>
                <a:cs typeface="Times New Roman"/>
              </a:rPr>
              <a:t>acid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batteries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battery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tops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Superfund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site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were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exempt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from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CERCLA </a:t>
            </a:r>
            <a:r>
              <a:rPr sz="2000" dirty="0">
                <a:latin typeface="Times New Roman"/>
                <a:cs typeface="Times New Roman"/>
              </a:rPr>
              <a:t>arranger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liability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because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recycling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defense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provided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by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Superfund </a:t>
            </a:r>
            <a:r>
              <a:rPr sz="2000" dirty="0">
                <a:latin typeface="Times New Roman"/>
                <a:cs typeface="Times New Roman"/>
              </a:rPr>
              <a:t>Recycling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Equity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Act.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 indent="-635">
              <a:lnSpc>
                <a:spcPct val="100000"/>
              </a:lnSpc>
            </a:pPr>
            <a:r>
              <a:rPr sz="2000" spc="-20" dirty="0">
                <a:latin typeface="Times New Roman"/>
                <a:cs typeface="Times New Roman"/>
              </a:rPr>
              <a:t>A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number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states,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such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as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Arkansas,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have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adopted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similar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exemption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their </a:t>
            </a:r>
            <a:r>
              <a:rPr sz="2000" dirty="0">
                <a:latin typeface="Times New Roman"/>
                <a:cs typeface="Times New Roman"/>
              </a:rPr>
              <a:t>analogous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Superfund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statutes.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1996439" marR="5080" indent="-188404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Recycling</a:t>
            </a:r>
            <a:r>
              <a:rPr spc="-70" dirty="0"/>
              <a:t> </a:t>
            </a:r>
            <a:r>
              <a:rPr spc="-10" dirty="0"/>
              <a:t>Defense/CERCLA:</a:t>
            </a:r>
            <a:r>
              <a:rPr spc="-40" dirty="0"/>
              <a:t> </a:t>
            </a:r>
            <a:r>
              <a:rPr dirty="0"/>
              <a:t>U.S.</a:t>
            </a:r>
            <a:r>
              <a:rPr spc="-50" dirty="0"/>
              <a:t> </a:t>
            </a:r>
            <a:r>
              <a:rPr dirty="0"/>
              <a:t>District</a:t>
            </a:r>
            <a:r>
              <a:rPr spc="-75" dirty="0"/>
              <a:t> </a:t>
            </a:r>
            <a:r>
              <a:rPr dirty="0"/>
              <a:t>Court</a:t>
            </a:r>
            <a:r>
              <a:rPr spc="-50" dirty="0"/>
              <a:t> </a:t>
            </a:r>
            <a:r>
              <a:rPr dirty="0"/>
              <a:t>Addresses</a:t>
            </a:r>
            <a:r>
              <a:rPr spc="-50" dirty="0"/>
              <a:t> </a:t>
            </a:r>
            <a:r>
              <a:rPr spc="-10" dirty="0"/>
              <a:t>Applicability </a:t>
            </a:r>
            <a:r>
              <a:rPr dirty="0"/>
              <a:t>of</a:t>
            </a:r>
            <a:r>
              <a:rPr spc="-40" dirty="0"/>
              <a:t> </a:t>
            </a:r>
            <a:r>
              <a:rPr dirty="0"/>
              <a:t>Superfund</a:t>
            </a:r>
            <a:r>
              <a:rPr spc="-30" dirty="0"/>
              <a:t> </a:t>
            </a:r>
            <a:r>
              <a:rPr spc="-10" dirty="0"/>
              <a:t>Recycling</a:t>
            </a:r>
            <a:r>
              <a:rPr spc="-60" dirty="0"/>
              <a:t> </a:t>
            </a:r>
            <a:r>
              <a:rPr dirty="0"/>
              <a:t>Equity</a:t>
            </a:r>
            <a:r>
              <a:rPr spc="-50" dirty="0"/>
              <a:t> </a:t>
            </a:r>
            <a:r>
              <a:rPr spc="-25" dirty="0"/>
              <a:t>Act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26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870806"/>
            <a:ext cx="8014334" cy="414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Court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its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Order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found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that: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800">
              <a:latin typeface="Times New Roman"/>
              <a:cs typeface="Times New Roman"/>
            </a:endParaRPr>
          </a:p>
          <a:p>
            <a:pPr marL="469900" marR="9652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“Ekco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Quemetco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were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differently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situated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from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other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defendants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because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Court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found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all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sent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Plant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were spent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lead-</a:t>
            </a:r>
            <a:r>
              <a:rPr sz="1800" dirty="0">
                <a:latin typeface="Times New Roman"/>
                <a:cs typeface="Times New Roman"/>
              </a:rPr>
              <a:t>acid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batteries.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The </a:t>
            </a:r>
            <a:r>
              <a:rPr sz="1800" dirty="0">
                <a:latin typeface="Times New Roman"/>
                <a:cs typeface="Times New Roman"/>
              </a:rPr>
              <a:t>Court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found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met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their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burden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meeting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5" dirty="0">
                <a:latin typeface="Times New Roman"/>
                <a:cs typeface="Times New Roman"/>
              </a:rPr>
              <a:t>SREA’s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requirements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that </a:t>
            </a:r>
            <a:r>
              <a:rPr sz="1800" dirty="0">
                <a:latin typeface="Times New Roman"/>
                <a:cs typeface="Times New Roman"/>
              </a:rPr>
              <a:t>Plaintiffs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did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meet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their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burden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showing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exception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SREA </a:t>
            </a:r>
            <a:r>
              <a:rPr sz="1800" dirty="0">
                <a:latin typeface="Times New Roman"/>
                <a:cs typeface="Times New Roman"/>
              </a:rPr>
              <a:t>exemption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applied.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Therefore,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these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defendants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had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complete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defense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to </a:t>
            </a:r>
            <a:r>
              <a:rPr sz="1800" spc="-10" dirty="0">
                <a:latin typeface="Times New Roman"/>
                <a:cs typeface="Times New Roman"/>
              </a:rPr>
              <a:t>CERCLA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HSAA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liability.”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As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battery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tops,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Court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stated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that: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800">
              <a:latin typeface="Times New Roman"/>
              <a:cs typeface="Times New Roman"/>
            </a:endParaRPr>
          </a:p>
          <a:p>
            <a:pPr marL="469900" marR="508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“.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those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were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useful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products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Ekco.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alternative,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were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scrap </a:t>
            </a:r>
            <a:r>
              <a:rPr sz="1800" dirty="0">
                <a:latin typeface="Times New Roman"/>
                <a:cs typeface="Times New Roman"/>
              </a:rPr>
              <a:t>metal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qualified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for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SREA</a:t>
            </a:r>
            <a:r>
              <a:rPr sz="1800" spc="-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protection.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any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event,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Court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found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persuasive </a:t>
            </a:r>
            <a:r>
              <a:rPr sz="1800" dirty="0">
                <a:latin typeface="Times New Roman"/>
                <a:cs typeface="Times New Roman"/>
              </a:rPr>
              <a:t>that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Ekco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not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break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batteries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themselves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obtain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those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tops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instead </a:t>
            </a:r>
            <a:r>
              <a:rPr sz="1800" dirty="0">
                <a:latin typeface="Times New Roman"/>
                <a:cs typeface="Times New Roman"/>
              </a:rPr>
              <a:t>that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tops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would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have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been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sent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Ekco’s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customers.”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Oil</a:t>
            </a:r>
            <a:r>
              <a:rPr spc="-60" dirty="0"/>
              <a:t> </a:t>
            </a:r>
            <a:r>
              <a:rPr dirty="0"/>
              <a:t>Pollution</a:t>
            </a:r>
            <a:r>
              <a:rPr spc="-70" dirty="0"/>
              <a:t> </a:t>
            </a:r>
            <a:r>
              <a:rPr dirty="0"/>
              <a:t>Act</a:t>
            </a:r>
            <a:r>
              <a:rPr spc="-45" dirty="0"/>
              <a:t> </a:t>
            </a:r>
            <a:r>
              <a:rPr dirty="0"/>
              <a:t>-</a:t>
            </a:r>
            <a:r>
              <a:rPr spc="-40" dirty="0"/>
              <a:t> </a:t>
            </a:r>
            <a:r>
              <a:rPr dirty="0"/>
              <a:t>Oil/CERCLA</a:t>
            </a:r>
            <a:r>
              <a:rPr spc="-50" dirty="0"/>
              <a:t> </a:t>
            </a:r>
            <a:r>
              <a:rPr dirty="0"/>
              <a:t>-</a:t>
            </a:r>
            <a:r>
              <a:rPr spc="-30" dirty="0"/>
              <a:t> </a:t>
            </a:r>
            <a:r>
              <a:rPr spc="-10" dirty="0"/>
              <a:t>Hazardous</a:t>
            </a:r>
            <a:r>
              <a:rPr spc="-40" dirty="0"/>
              <a:t> </a:t>
            </a:r>
            <a:r>
              <a:rPr dirty="0"/>
              <a:t>Substance:</a:t>
            </a:r>
            <a:r>
              <a:rPr spc="-45" dirty="0"/>
              <a:t> </a:t>
            </a:r>
            <a:r>
              <a:rPr spc="-10" dirty="0"/>
              <a:t>Federal</a:t>
            </a:r>
            <a:r>
              <a:rPr spc="-40" dirty="0"/>
              <a:t> </a:t>
            </a:r>
            <a:r>
              <a:rPr spc="-10" dirty="0"/>
              <a:t>Appellate </a:t>
            </a:r>
            <a:r>
              <a:rPr dirty="0"/>
              <a:t>Court</a:t>
            </a:r>
            <a:r>
              <a:rPr spc="-55" dirty="0"/>
              <a:t> </a:t>
            </a:r>
            <a:r>
              <a:rPr dirty="0"/>
              <a:t>Addresses</a:t>
            </a:r>
            <a:r>
              <a:rPr spc="-45" dirty="0"/>
              <a:t> </a:t>
            </a:r>
            <a:r>
              <a:rPr dirty="0"/>
              <a:t>Which</a:t>
            </a:r>
            <a:r>
              <a:rPr spc="-60" dirty="0"/>
              <a:t> </a:t>
            </a:r>
            <a:r>
              <a:rPr dirty="0"/>
              <a:t>Statute</a:t>
            </a:r>
            <a:r>
              <a:rPr spc="-50" dirty="0"/>
              <a:t> </a:t>
            </a:r>
            <a:r>
              <a:rPr dirty="0"/>
              <a:t>Governs</a:t>
            </a:r>
            <a:r>
              <a:rPr spc="-50" dirty="0"/>
              <a:t> </a:t>
            </a:r>
            <a:r>
              <a:rPr dirty="0"/>
              <a:t>When</a:t>
            </a:r>
            <a:r>
              <a:rPr spc="-50" dirty="0"/>
              <a:t> </a:t>
            </a:r>
            <a:r>
              <a:rPr dirty="0"/>
              <a:t>the</a:t>
            </a:r>
            <a:r>
              <a:rPr spc="-50" dirty="0"/>
              <a:t> </a:t>
            </a:r>
            <a:r>
              <a:rPr spc="-10" dirty="0"/>
              <a:t>Substances</a:t>
            </a:r>
            <a:r>
              <a:rPr spc="-60" dirty="0"/>
              <a:t> </a:t>
            </a:r>
            <a:r>
              <a:rPr spc="-25" dirty="0"/>
              <a:t>are </a:t>
            </a:r>
            <a:r>
              <a:rPr dirty="0"/>
              <a:t>Mixed</a:t>
            </a:r>
            <a:r>
              <a:rPr spc="-50" dirty="0"/>
              <a:t> </a:t>
            </a:r>
            <a:r>
              <a:rPr dirty="0"/>
              <a:t>and</a:t>
            </a:r>
            <a:r>
              <a:rPr spc="-50" dirty="0"/>
              <a:t> </a:t>
            </a:r>
            <a:r>
              <a:rPr spc="-10" dirty="0"/>
              <a:t>Released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27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58647" y="1632299"/>
            <a:ext cx="7193280" cy="3683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United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Court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Appeals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Fifth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Circuit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addressed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October</a:t>
            </a:r>
            <a:r>
              <a:rPr sz="1600" spc="-20" dirty="0">
                <a:latin typeface="Times New Roman"/>
                <a:cs typeface="Times New Roman"/>
              </a:rPr>
              <a:t> 27th </a:t>
            </a:r>
            <a:r>
              <a:rPr sz="1600" dirty="0">
                <a:latin typeface="Times New Roman"/>
                <a:cs typeface="Times New Roman"/>
              </a:rPr>
              <a:t>Opinion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issue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arising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out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Oil</a:t>
            </a:r>
            <a:r>
              <a:rPr sz="1600" spc="-10" dirty="0">
                <a:latin typeface="Times New Roman"/>
                <a:cs typeface="Times New Roman"/>
              </a:rPr>
              <a:t> Pollution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Act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1990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Comprehensive </a:t>
            </a:r>
            <a:r>
              <a:rPr sz="1600" dirty="0">
                <a:latin typeface="Times New Roman"/>
                <a:cs typeface="Times New Roman"/>
              </a:rPr>
              <a:t>Environmental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Response,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Compensation,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Lability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Act.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MUNOZ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v.</a:t>
            </a:r>
            <a:r>
              <a:rPr sz="1600" spc="3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Intercontinental Terminals,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L.L.C.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No.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22-20456.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969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question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addressed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which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statute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governs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when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OPA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oil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mixed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CERCLA </a:t>
            </a:r>
            <a:r>
              <a:rPr sz="1600" dirty="0">
                <a:latin typeface="Times New Roman"/>
                <a:cs typeface="Times New Roman"/>
              </a:rPr>
              <a:t>hazardous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substances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released.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16637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Intercontinental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Terminals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Company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operates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chemical-</a:t>
            </a:r>
            <a:r>
              <a:rPr sz="1600" dirty="0">
                <a:latin typeface="Times New Roman"/>
                <a:cs typeface="Times New Roman"/>
              </a:rPr>
              <a:t>storage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facility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Deerpark, Texas.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fire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occurred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2019.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299085" marR="14287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effort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exert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control,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various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tank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products,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firewater,</a:t>
            </a:r>
            <a:r>
              <a:rPr sz="1600" dirty="0">
                <a:latin typeface="Times New Roman"/>
                <a:cs typeface="Times New Roman"/>
              </a:rPr>
              <a:t> and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firefighting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foam </a:t>
            </a:r>
            <a:r>
              <a:rPr sz="1600" dirty="0">
                <a:latin typeface="Times New Roman"/>
                <a:cs typeface="Times New Roman"/>
              </a:rPr>
              <a:t>were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placed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accumulated in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ITC’s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secondary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containment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area.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Oil</a:t>
            </a:r>
            <a:r>
              <a:rPr spc="-60" dirty="0"/>
              <a:t> </a:t>
            </a:r>
            <a:r>
              <a:rPr dirty="0"/>
              <a:t>Pollution</a:t>
            </a:r>
            <a:r>
              <a:rPr spc="-70" dirty="0"/>
              <a:t> </a:t>
            </a:r>
            <a:r>
              <a:rPr dirty="0"/>
              <a:t>Act</a:t>
            </a:r>
            <a:r>
              <a:rPr spc="-45" dirty="0"/>
              <a:t> </a:t>
            </a:r>
            <a:r>
              <a:rPr dirty="0"/>
              <a:t>-</a:t>
            </a:r>
            <a:r>
              <a:rPr spc="-40" dirty="0"/>
              <a:t> </a:t>
            </a:r>
            <a:r>
              <a:rPr dirty="0"/>
              <a:t>Oil/CERCLA</a:t>
            </a:r>
            <a:r>
              <a:rPr spc="-50" dirty="0"/>
              <a:t> </a:t>
            </a:r>
            <a:r>
              <a:rPr dirty="0"/>
              <a:t>-</a:t>
            </a:r>
            <a:r>
              <a:rPr spc="-30" dirty="0"/>
              <a:t> </a:t>
            </a:r>
            <a:r>
              <a:rPr spc="-10" dirty="0"/>
              <a:t>Hazardous</a:t>
            </a:r>
            <a:r>
              <a:rPr spc="-40" dirty="0"/>
              <a:t> </a:t>
            </a:r>
            <a:r>
              <a:rPr dirty="0"/>
              <a:t>Substance:</a:t>
            </a:r>
            <a:r>
              <a:rPr spc="-45" dirty="0"/>
              <a:t> </a:t>
            </a:r>
            <a:r>
              <a:rPr spc="-10" dirty="0"/>
              <a:t>Federal</a:t>
            </a:r>
            <a:r>
              <a:rPr spc="-40" dirty="0"/>
              <a:t> </a:t>
            </a:r>
            <a:r>
              <a:rPr spc="-10" dirty="0"/>
              <a:t>Appellate </a:t>
            </a:r>
            <a:r>
              <a:rPr dirty="0"/>
              <a:t>Court</a:t>
            </a:r>
            <a:r>
              <a:rPr spc="-55" dirty="0"/>
              <a:t> </a:t>
            </a:r>
            <a:r>
              <a:rPr dirty="0"/>
              <a:t>Addresses</a:t>
            </a:r>
            <a:r>
              <a:rPr spc="-45" dirty="0"/>
              <a:t> </a:t>
            </a:r>
            <a:r>
              <a:rPr dirty="0"/>
              <a:t>Which</a:t>
            </a:r>
            <a:r>
              <a:rPr spc="-60" dirty="0"/>
              <a:t> </a:t>
            </a:r>
            <a:r>
              <a:rPr dirty="0"/>
              <a:t>Statute</a:t>
            </a:r>
            <a:r>
              <a:rPr spc="-50" dirty="0"/>
              <a:t> </a:t>
            </a:r>
            <a:r>
              <a:rPr dirty="0"/>
              <a:t>Governs</a:t>
            </a:r>
            <a:r>
              <a:rPr spc="-50" dirty="0"/>
              <a:t> </a:t>
            </a:r>
            <a:r>
              <a:rPr dirty="0"/>
              <a:t>When</a:t>
            </a:r>
            <a:r>
              <a:rPr spc="-50" dirty="0"/>
              <a:t> </a:t>
            </a:r>
            <a:r>
              <a:rPr dirty="0"/>
              <a:t>the</a:t>
            </a:r>
            <a:r>
              <a:rPr spc="-50" dirty="0"/>
              <a:t> </a:t>
            </a:r>
            <a:r>
              <a:rPr spc="-10" dirty="0"/>
              <a:t>Substances</a:t>
            </a:r>
            <a:r>
              <a:rPr spc="-60" dirty="0"/>
              <a:t> </a:t>
            </a:r>
            <a:r>
              <a:rPr spc="-25" dirty="0"/>
              <a:t>are </a:t>
            </a:r>
            <a:r>
              <a:rPr dirty="0"/>
              <a:t>Mixed</a:t>
            </a:r>
            <a:r>
              <a:rPr spc="-50" dirty="0"/>
              <a:t> </a:t>
            </a:r>
            <a:r>
              <a:rPr dirty="0"/>
              <a:t>and</a:t>
            </a:r>
            <a:r>
              <a:rPr spc="-50" dirty="0"/>
              <a:t> </a:t>
            </a:r>
            <a:r>
              <a:rPr spc="-10" dirty="0"/>
              <a:t>Released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28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58850" y="1388460"/>
            <a:ext cx="7348855" cy="4657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706755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government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agencies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involved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spill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clean-</a:t>
            </a:r>
            <a:r>
              <a:rPr sz="1600" dirty="0">
                <a:latin typeface="Times New Roman"/>
                <a:cs typeface="Times New Roman"/>
              </a:rPr>
              <a:t>up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determined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50 </a:t>
            </a:r>
            <a:r>
              <a:rPr sz="1600" dirty="0">
                <a:latin typeface="Times New Roman"/>
                <a:cs typeface="Times New Roman"/>
              </a:rPr>
              <a:t>chemicals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released: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17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constitute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CERCLA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hazardous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substances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Five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constitute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OPA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oils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416559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Subsequent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sampling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determined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spill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consisted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oil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mixed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hazardous substances.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791845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Therefore,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United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Environmental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Protection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Agency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Coast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Guard </a:t>
            </a:r>
            <a:r>
              <a:rPr sz="1600" dirty="0">
                <a:latin typeface="Times New Roman"/>
                <a:cs typeface="Times New Roman"/>
              </a:rPr>
              <a:t>determined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spill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CERCLA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incident.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spc="-35" dirty="0">
                <a:latin typeface="Times New Roman"/>
                <a:cs typeface="Times New Roman"/>
              </a:rPr>
              <a:t>Texas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Aromatics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argued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both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CERCLA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OPA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can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apply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mixed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spill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oil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and </a:t>
            </a:r>
            <a:r>
              <a:rPr sz="1600" spc="-10" dirty="0">
                <a:latin typeface="Times New Roman"/>
                <a:cs typeface="Times New Roman"/>
              </a:rPr>
              <a:t>CERCLA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hazardous</a:t>
            </a:r>
            <a:r>
              <a:rPr sz="1600" spc="-10" dirty="0">
                <a:latin typeface="Times New Roman"/>
                <a:cs typeface="Times New Roman"/>
              </a:rPr>
              <a:t> substances.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91440" algn="just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5th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Circuit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Appellate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Court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upholds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United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District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Court’s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interpretation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85" dirty="0">
                <a:latin typeface="Times New Roman"/>
                <a:cs typeface="Times New Roman"/>
              </a:rPr>
              <a:t>OPA’s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definition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oil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excludes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comingled mixture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oil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CERCLA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hazardous substances.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351790" marR="5080" indent="-360045">
              <a:lnSpc>
                <a:spcPct val="100000"/>
              </a:lnSpc>
              <a:spcBef>
                <a:spcPts val="100"/>
              </a:spcBef>
            </a:pPr>
            <a:r>
              <a:rPr dirty="0"/>
              <a:t>CERCLA</a:t>
            </a:r>
            <a:r>
              <a:rPr spc="-55" dirty="0"/>
              <a:t> </a:t>
            </a:r>
            <a:r>
              <a:rPr dirty="0"/>
              <a:t>Cost</a:t>
            </a:r>
            <a:r>
              <a:rPr spc="-60" dirty="0"/>
              <a:t> </a:t>
            </a:r>
            <a:r>
              <a:rPr spc="-10" dirty="0"/>
              <a:t>Recovery:</a:t>
            </a:r>
            <a:r>
              <a:rPr spc="-60" dirty="0"/>
              <a:t> </a:t>
            </a:r>
            <a:r>
              <a:rPr spc="-10" dirty="0"/>
              <a:t>Federal</a:t>
            </a:r>
            <a:r>
              <a:rPr spc="-65" dirty="0"/>
              <a:t> </a:t>
            </a:r>
            <a:r>
              <a:rPr dirty="0"/>
              <a:t>Court</a:t>
            </a:r>
            <a:r>
              <a:rPr spc="-60" dirty="0"/>
              <a:t> </a:t>
            </a:r>
            <a:r>
              <a:rPr dirty="0"/>
              <a:t>Addresses</a:t>
            </a:r>
            <a:r>
              <a:rPr spc="-55" dirty="0"/>
              <a:t> </a:t>
            </a:r>
            <a:r>
              <a:rPr dirty="0"/>
              <a:t>Whether</a:t>
            </a:r>
            <a:r>
              <a:rPr spc="-65" dirty="0"/>
              <a:t> </a:t>
            </a:r>
            <a:r>
              <a:rPr spc="-10" dirty="0"/>
              <a:t>Municipality’s </a:t>
            </a:r>
            <a:r>
              <a:rPr dirty="0"/>
              <a:t>Urban</a:t>
            </a:r>
            <a:r>
              <a:rPr spc="-45" dirty="0"/>
              <a:t> </a:t>
            </a:r>
            <a:r>
              <a:rPr spc="-10" dirty="0"/>
              <a:t>Renewal</a:t>
            </a:r>
            <a:r>
              <a:rPr spc="-50" dirty="0"/>
              <a:t> </a:t>
            </a:r>
            <a:r>
              <a:rPr dirty="0"/>
              <a:t>activities</a:t>
            </a:r>
            <a:r>
              <a:rPr spc="-65" dirty="0"/>
              <a:t> </a:t>
            </a:r>
            <a:r>
              <a:rPr spc="-10" dirty="0"/>
              <a:t>Potentially</a:t>
            </a:r>
            <a:r>
              <a:rPr spc="-60" dirty="0"/>
              <a:t> </a:t>
            </a:r>
            <a:r>
              <a:rPr dirty="0"/>
              <a:t>Constitute</a:t>
            </a:r>
            <a:r>
              <a:rPr spc="-70" dirty="0"/>
              <a:t> </a:t>
            </a:r>
            <a:r>
              <a:rPr spc="-10" dirty="0"/>
              <a:t>Arranger</a:t>
            </a:r>
            <a:r>
              <a:rPr spc="-20" dirty="0"/>
              <a:t> </a:t>
            </a:r>
            <a:r>
              <a:rPr spc="-10" dirty="0"/>
              <a:t>Liability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29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17060"/>
            <a:ext cx="7900034" cy="436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54635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Times New Roman"/>
                <a:cs typeface="Times New Roman"/>
              </a:rPr>
              <a:t>A</a:t>
            </a:r>
            <a:r>
              <a:rPr sz="1500" spc="-9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United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States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District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Court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addressed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an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October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13th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Order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an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issue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arising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out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50" dirty="0">
                <a:latin typeface="Times New Roman"/>
                <a:cs typeface="Times New Roman"/>
              </a:rPr>
              <a:t>a </a:t>
            </a:r>
            <a:r>
              <a:rPr sz="1500" dirty="0">
                <a:latin typeface="Times New Roman"/>
                <a:cs typeface="Times New Roman"/>
              </a:rPr>
              <a:t>Comprehensive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Environmental</a:t>
            </a:r>
            <a:r>
              <a:rPr sz="1500" spc="-6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Response,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Compensation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and</a:t>
            </a:r>
            <a:r>
              <a:rPr sz="1500" spc="-10" dirty="0">
                <a:latin typeface="Times New Roman"/>
                <a:cs typeface="Times New Roman"/>
              </a:rPr>
              <a:t> Liability</a:t>
            </a:r>
            <a:r>
              <a:rPr sz="1500" spc="-1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Act cost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recovery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action.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See </a:t>
            </a:r>
            <a:r>
              <a:rPr sz="1500" dirty="0">
                <a:latin typeface="Times New Roman"/>
                <a:cs typeface="Times New Roman"/>
              </a:rPr>
              <a:t>Banfield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Realty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LLC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30" dirty="0">
                <a:latin typeface="Times New Roman"/>
                <a:cs typeface="Times New Roman"/>
              </a:rPr>
              <a:t>v.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William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E.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Copeland,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et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al.,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2023</a:t>
            </a:r>
            <a:r>
              <a:rPr sz="1500" spc="-6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WL</a:t>
            </a:r>
            <a:r>
              <a:rPr sz="1500" spc="-8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6796216.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CERCLA</a:t>
            </a:r>
            <a:r>
              <a:rPr sz="1500" spc="-7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question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involved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whether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city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and housing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authority’s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activities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potentially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fell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within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scope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arranger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for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treatment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disposal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liability</a:t>
            </a:r>
            <a:r>
              <a:rPr sz="1500" spc="-5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(“potentially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responsible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party”)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category.</a:t>
            </a:r>
            <a:endParaRPr sz="1500">
              <a:latin typeface="Times New Roman"/>
              <a:cs typeface="Times New Roman"/>
            </a:endParaRPr>
          </a:p>
          <a:p>
            <a:pPr marL="12700" marR="1806575">
              <a:lnSpc>
                <a:spcPct val="200000"/>
              </a:lnSpc>
            </a:pPr>
            <a:r>
              <a:rPr sz="1500" dirty="0">
                <a:latin typeface="Times New Roman"/>
                <a:cs typeface="Times New Roman"/>
              </a:rPr>
              <a:t>Banfield</a:t>
            </a:r>
            <a:r>
              <a:rPr sz="1500" spc="-5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Realty,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LLC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purchased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property</a:t>
            </a:r>
            <a:r>
              <a:rPr sz="1500" spc="-5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Portsmouth,</a:t>
            </a:r>
            <a:r>
              <a:rPr sz="1500" spc="-5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New</a:t>
            </a:r>
            <a:r>
              <a:rPr sz="1500" spc="-10" dirty="0">
                <a:latin typeface="Times New Roman"/>
                <a:cs typeface="Times New Roman"/>
              </a:rPr>
              <a:t> Hampshire. </a:t>
            </a:r>
            <a:r>
              <a:rPr sz="1500" dirty="0">
                <a:latin typeface="Times New Roman"/>
                <a:cs typeface="Times New Roman"/>
              </a:rPr>
              <a:t>Significant</a:t>
            </a:r>
            <a:r>
              <a:rPr sz="1500" spc="-6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environmental</a:t>
            </a:r>
            <a:r>
              <a:rPr sz="1500" spc="-6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contamination</a:t>
            </a:r>
            <a:r>
              <a:rPr sz="1500" spc="-5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was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discovered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shortly</a:t>
            </a:r>
            <a:r>
              <a:rPr sz="1500" spc="-5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after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purchase.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property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was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purchased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from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Copelands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and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an</a:t>
            </a:r>
            <a:r>
              <a:rPr sz="1500" spc="-10" dirty="0">
                <a:latin typeface="Times New Roman"/>
                <a:cs typeface="Times New Roman"/>
              </a:rPr>
              <a:t> entity.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Copelands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are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alleged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to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have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used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property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for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various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uses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such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as: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5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500" dirty="0">
                <a:latin typeface="Times New Roman"/>
                <a:cs typeface="Times New Roman"/>
              </a:rPr>
              <a:t>Solid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waste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landfill</a:t>
            </a:r>
            <a:endParaRPr sz="15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500" dirty="0">
                <a:latin typeface="Times New Roman"/>
                <a:cs typeface="Times New Roman"/>
              </a:rPr>
              <a:t>Automobile</a:t>
            </a:r>
            <a:r>
              <a:rPr sz="1500" spc="-5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repair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shop</a:t>
            </a:r>
            <a:endParaRPr sz="15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500" dirty="0">
                <a:latin typeface="Times New Roman"/>
                <a:cs typeface="Times New Roman"/>
              </a:rPr>
              <a:t>Car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crushing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facility</a:t>
            </a:r>
            <a:endParaRPr sz="15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500" spc="-10" dirty="0">
                <a:latin typeface="Times New Roman"/>
                <a:cs typeface="Times New Roman"/>
              </a:rPr>
              <a:t>Salvage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Yard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207" rIns="0" bIns="0" rtlCol="0">
            <a:spAutoFit/>
          </a:bodyPr>
          <a:lstStyle/>
          <a:p>
            <a:pPr marL="705485">
              <a:lnSpc>
                <a:spcPct val="100000"/>
              </a:lnSpc>
              <a:spcBef>
                <a:spcPts val="100"/>
              </a:spcBef>
            </a:pPr>
            <a:r>
              <a:rPr sz="4400" b="0" dirty="0">
                <a:latin typeface="Arial"/>
                <a:cs typeface="Arial"/>
              </a:rPr>
              <a:t>Discussion</a:t>
            </a:r>
            <a:r>
              <a:rPr sz="4400" b="0" spc="-65" dirty="0">
                <a:latin typeface="Arial"/>
                <a:cs typeface="Arial"/>
              </a:rPr>
              <a:t> </a:t>
            </a:r>
            <a:r>
              <a:rPr sz="4400" b="0" dirty="0">
                <a:latin typeface="Arial"/>
                <a:cs typeface="Arial"/>
              </a:rPr>
              <a:t>will</a:t>
            </a:r>
            <a:r>
              <a:rPr sz="4400" b="0" spc="-55" dirty="0">
                <a:latin typeface="Arial"/>
                <a:cs typeface="Arial"/>
              </a:rPr>
              <a:t> </a:t>
            </a:r>
            <a:r>
              <a:rPr sz="4400" b="0" spc="-10" dirty="0">
                <a:latin typeface="Arial"/>
                <a:cs typeface="Arial"/>
              </a:rPr>
              <a:t>address:</a:t>
            </a:r>
            <a:endParaRPr sz="4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874267" y="1599691"/>
            <a:ext cx="7275195" cy="2952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8605" marR="5080" indent="-256540" algn="just">
              <a:lnSpc>
                <a:spcPct val="100000"/>
              </a:lnSpc>
              <a:spcBef>
                <a:spcPts val="105"/>
              </a:spcBef>
              <a:buClr>
                <a:srgbClr val="2CA1BE"/>
              </a:buClr>
              <a:buSzPct val="67187"/>
              <a:buFont typeface="Wingdings 3"/>
              <a:buChar char=""/>
              <a:tabLst>
                <a:tab pos="268605" algn="l"/>
              </a:tabLst>
            </a:pPr>
            <a:r>
              <a:rPr sz="3200" dirty="0">
                <a:latin typeface="Calibri"/>
                <a:cs typeface="Calibri"/>
              </a:rPr>
              <a:t>A</a:t>
            </a:r>
            <a:r>
              <a:rPr sz="3200" spc="5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variety</a:t>
            </a:r>
            <a:r>
              <a:rPr sz="3200" spc="6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5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federal</a:t>
            </a:r>
            <a:r>
              <a:rPr sz="3200" spc="5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6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state</a:t>
            </a:r>
            <a:r>
              <a:rPr sz="3200" spc="6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decisions, </a:t>
            </a:r>
            <a:r>
              <a:rPr sz="3200" dirty="0">
                <a:latin typeface="Calibri"/>
                <a:cs typeface="Calibri"/>
              </a:rPr>
              <a:t>litigation,</a:t>
            </a:r>
            <a:r>
              <a:rPr sz="3200" spc="420" dirty="0">
                <a:latin typeface="Calibri"/>
                <a:cs typeface="Calibri"/>
              </a:rPr>
              <a:t>  </a:t>
            </a:r>
            <a:r>
              <a:rPr sz="3200" dirty="0">
                <a:latin typeface="Calibri"/>
                <a:cs typeface="Calibri"/>
              </a:rPr>
              <a:t>rulings,</a:t>
            </a:r>
            <a:r>
              <a:rPr sz="3200" spc="425" dirty="0">
                <a:latin typeface="Calibri"/>
                <a:cs typeface="Calibri"/>
              </a:rPr>
              <a:t>  </a:t>
            </a:r>
            <a:r>
              <a:rPr sz="3200" dirty="0">
                <a:latin typeface="Calibri"/>
                <a:cs typeface="Calibri"/>
              </a:rPr>
              <a:t>regulations,</a:t>
            </a:r>
            <a:r>
              <a:rPr sz="3200" spc="415" dirty="0">
                <a:latin typeface="Calibri"/>
                <a:cs typeface="Calibri"/>
              </a:rPr>
              <a:t>  </a:t>
            </a:r>
            <a:r>
              <a:rPr sz="3200" spc="-10" dirty="0">
                <a:latin typeface="Calibri"/>
                <a:cs typeface="Calibri"/>
              </a:rPr>
              <a:t>policies, </a:t>
            </a:r>
            <a:r>
              <a:rPr sz="3200" dirty="0">
                <a:latin typeface="Calibri"/>
                <a:cs typeface="Calibri"/>
              </a:rPr>
              <a:t>etc.,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either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directly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or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indirectly</a:t>
            </a:r>
            <a:r>
              <a:rPr sz="3200" spc="3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related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solid</a:t>
            </a:r>
            <a:r>
              <a:rPr sz="3200" spc="775" dirty="0">
                <a:latin typeface="Calibri"/>
                <a:cs typeface="Calibri"/>
              </a:rPr>
              <a:t>  </a:t>
            </a:r>
            <a:r>
              <a:rPr sz="3200" dirty="0">
                <a:latin typeface="Calibri"/>
                <a:cs typeface="Calibri"/>
              </a:rPr>
              <a:t>or</a:t>
            </a:r>
            <a:r>
              <a:rPr sz="3200" spc="775" dirty="0">
                <a:latin typeface="Calibri"/>
                <a:cs typeface="Calibri"/>
              </a:rPr>
              <a:t>  </a:t>
            </a:r>
            <a:r>
              <a:rPr sz="3200" dirty="0">
                <a:latin typeface="Calibri"/>
                <a:cs typeface="Calibri"/>
              </a:rPr>
              <a:t>hazardous</a:t>
            </a:r>
            <a:r>
              <a:rPr sz="3200" spc="775" dirty="0">
                <a:latin typeface="Calibri"/>
                <a:cs typeface="Calibri"/>
              </a:rPr>
              <a:t>  </a:t>
            </a:r>
            <a:r>
              <a:rPr sz="3200" dirty="0">
                <a:latin typeface="Calibri"/>
                <a:cs typeface="Calibri"/>
              </a:rPr>
              <a:t>waste</a:t>
            </a:r>
            <a:r>
              <a:rPr sz="3200" spc="775" dirty="0">
                <a:latin typeface="Calibri"/>
                <a:cs typeface="Calibri"/>
              </a:rPr>
              <a:t>  </a:t>
            </a:r>
            <a:r>
              <a:rPr sz="3200" spc="-10" dirty="0">
                <a:latin typeface="Calibri"/>
                <a:cs typeface="Calibri"/>
              </a:rPr>
              <a:t>(including </a:t>
            </a:r>
            <a:r>
              <a:rPr sz="3200" dirty="0">
                <a:latin typeface="Calibri"/>
                <a:cs typeface="Calibri"/>
              </a:rPr>
              <a:t>recycling)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that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have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arisen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over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last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12 </a:t>
            </a:r>
            <a:r>
              <a:rPr sz="3200" dirty="0">
                <a:latin typeface="Calibri"/>
                <a:cs typeface="Calibri"/>
              </a:rPr>
              <a:t>months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or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so.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351790" marR="5080" indent="-360045">
              <a:lnSpc>
                <a:spcPct val="100000"/>
              </a:lnSpc>
              <a:spcBef>
                <a:spcPts val="100"/>
              </a:spcBef>
            </a:pPr>
            <a:r>
              <a:rPr dirty="0"/>
              <a:t>CERCLA</a:t>
            </a:r>
            <a:r>
              <a:rPr spc="-55" dirty="0"/>
              <a:t> </a:t>
            </a:r>
            <a:r>
              <a:rPr dirty="0"/>
              <a:t>Cost</a:t>
            </a:r>
            <a:r>
              <a:rPr spc="-60" dirty="0"/>
              <a:t> </a:t>
            </a:r>
            <a:r>
              <a:rPr spc="-10" dirty="0"/>
              <a:t>Recovery:</a:t>
            </a:r>
            <a:r>
              <a:rPr spc="-60" dirty="0"/>
              <a:t> </a:t>
            </a:r>
            <a:r>
              <a:rPr spc="-10" dirty="0"/>
              <a:t>Federal</a:t>
            </a:r>
            <a:r>
              <a:rPr spc="-65" dirty="0"/>
              <a:t> </a:t>
            </a:r>
            <a:r>
              <a:rPr dirty="0"/>
              <a:t>Court</a:t>
            </a:r>
            <a:r>
              <a:rPr spc="-60" dirty="0"/>
              <a:t> </a:t>
            </a:r>
            <a:r>
              <a:rPr dirty="0"/>
              <a:t>Addresses</a:t>
            </a:r>
            <a:r>
              <a:rPr spc="-55" dirty="0"/>
              <a:t> </a:t>
            </a:r>
            <a:r>
              <a:rPr dirty="0"/>
              <a:t>Whether</a:t>
            </a:r>
            <a:r>
              <a:rPr spc="-65" dirty="0"/>
              <a:t> </a:t>
            </a:r>
            <a:r>
              <a:rPr spc="-10" dirty="0"/>
              <a:t>Municipality’s </a:t>
            </a:r>
            <a:r>
              <a:rPr dirty="0"/>
              <a:t>Urban</a:t>
            </a:r>
            <a:r>
              <a:rPr spc="-45" dirty="0"/>
              <a:t> </a:t>
            </a:r>
            <a:r>
              <a:rPr spc="-10" dirty="0"/>
              <a:t>Renewal</a:t>
            </a:r>
            <a:r>
              <a:rPr spc="-50" dirty="0"/>
              <a:t> </a:t>
            </a:r>
            <a:r>
              <a:rPr dirty="0"/>
              <a:t>activities</a:t>
            </a:r>
            <a:r>
              <a:rPr spc="-65" dirty="0"/>
              <a:t> </a:t>
            </a:r>
            <a:r>
              <a:rPr spc="-10" dirty="0"/>
              <a:t>Potentially</a:t>
            </a:r>
            <a:r>
              <a:rPr spc="-60" dirty="0"/>
              <a:t> </a:t>
            </a:r>
            <a:r>
              <a:rPr dirty="0"/>
              <a:t>Constitute</a:t>
            </a:r>
            <a:r>
              <a:rPr spc="-70" dirty="0"/>
              <a:t> </a:t>
            </a:r>
            <a:r>
              <a:rPr spc="-10" dirty="0"/>
              <a:t>Arranger</a:t>
            </a:r>
            <a:r>
              <a:rPr spc="-20" dirty="0"/>
              <a:t> </a:t>
            </a:r>
            <a:r>
              <a:rPr spc="-10" dirty="0"/>
              <a:t>Liability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2300"/>
            <a:ext cx="8040370" cy="459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6675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Times New Roman"/>
                <a:cs typeface="Times New Roman"/>
              </a:rPr>
              <a:t>Banfield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discovered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that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property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was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contaminated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from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multiple</a:t>
            </a:r>
            <a:r>
              <a:rPr sz="1500" spc="-6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sources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and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releases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over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past </a:t>
            </a:r>
            <a:r>
              <a:rPr sz="1500" dirty="0">
                <a:latin typeface="Times New Roman"/>
                <a:cs typeface="Times New Roman"/>
              </a:rPr>
              <a:t>several</a:t>
            </a:r>
            <a:r>
              <a:rPr sz="1500" spc="-5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decades.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170180">
              <a:lnSpc>
                <a:spcPct val="100000"/>
              </a:lnSpc>
            </a:pPr>
            <a:r>
              <a:rPr sz="1500" dirty="0">
                <a:latin typeface="Times New Roman"/>
                <a:cs typeface="Times New Roman"/>
              </a:rPr>
              <a:t>Those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sources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were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alleged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by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Banfield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to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include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City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Portsmouth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and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Portsmouth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Housing Authority.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370840">
              <a:lnSpc>
                <a:spcPct val="100000"/>
              </a:lnSpc>
            </a:pPr>
            <a:r>
              <a:rPr sz="1500" dirty="0">
                <a:latin typeface="Times New Roman"/>
                <a:cs typeface="Times New Roman"/>
              </a:rPr>
              <a:t>Cited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by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Banfield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was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New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Hampshire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Department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Environmental</a:t>
            </a:r>
            <a:r>
              <a:rPr sz="1500" spc="-6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Services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landfill</a:t>
            </a:r>
            <a:r>
              <a:rPr sz="1500" spc="-5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registration </a:t>
            </a:r>
            <a:r>
              <a:rPr sz="1500" dirty="0">
                <a:latin typeface="Times New Roman"/>
                <a:cs typeface="Times New Roman"/>
              </a:rPr>
              <a:t>form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which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it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was reported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that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during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1960s: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500">
              <a:latin typeface="Times New Roman"/>
              <a:cs typeface="Times New Roman"/>
            </a:endParaRPr>
          </a:p>
          <a:p>
            <a:pPr marL="756285" marR="5080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500" dirty="0">
                <a:latin typeface="Times New Roman"/>
                <a:cs typeface="Times New Roman"/>
              </a:rPr>
              <a:t>Building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and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construction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waste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was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disposed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on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site,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as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part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City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Portsmouth’s </a:t>
            </a:r>
            <a:r>
              <a:rPr sz="1500" dirty="0">
                <a:latin typeface="Times New Roman"/>
                <a:cs typeface="Times New Roman"/>
              </a:rPr>
              <a:t>urban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renewal.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90170">
              <a:lnSpc>
                <a:spcPct val="100000"/>
              </a:lnSpc>
            </a:pPr>
            <a:r>
              <a:rPr sz="1500" dirty="0">
                <a:latin typeface="Times New Roman"/>
                <a:cs typeface="Times New Roman"/>
              </a:rPr>
              <a:t>Banfield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further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alleged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that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both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City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Portsmouth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and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PHA</a:t>
            </a:r>
            <a:r>
              <a:rPr sz="1500" spc="-8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were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involved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City’s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urban development.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76200">
              <a:lnSpc>
                <a:spcPct val="100000"/>
              </a:lnSpc>
            </a:pPr>
            <a:r>
              <a:rPr sz="1500" dirty="0">
                <a:latin typeface="Times New Roman"/>
                <a:cs typeface="Times New Roman"/>
              </a:rPr>
              <a:t>This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was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premised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on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fact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that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PHA</a:t>
            </a:r>
            <a:r>
              <a:rPr sz="1500" spc="-8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was created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1953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and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many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its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early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projects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are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stated </a:t>
            </a:r>
            <a:r>
              <a:rPr sz="1500" dirty="0">
                <a:latin typeface="Times New Roman"/>
                <a:cs typeface="Times New Roman"/>
              </a:rPr>
              <a:t>to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have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involved</a:t>
            </a:r>
            <a:r>
              <a:rPr sz="1500" spc="-5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urban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renewal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Portsmouth.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12700">
              <a:lnSpc>
                <a:spcPct val="100000"/>
              </a:lnSpc>
            </a:pP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Court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agreed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that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references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to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Copeland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registration</a:t>
            </a:r>
            <a:r>
              <a:rPr sz="1500" spc="-5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form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was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meager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proof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that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urban </a:t>
            </a:r>
            <a:r>
              <a:rPr sz="1500" dirty="0">
                <a:latin typeface="Times New Roman"/>
                <a:cs typeface="Times New Roman"/>
              </a:rPr>
              <a:t>renewal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activities</a:t>
            </a:r>
            <a:r>
              <a:rPr sz="1500" spc="-5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constituted</a:t>
            </a:r>
            <a:r>
              <a:rPr sz="1500" spc="-5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contracting,</a:t>
            </a:r>
            <a:r>
              <a:rPr sz="1500" spc="-6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agreeing,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or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arranging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for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disposal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hazardous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substances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6204299"/>
            <a:ext cx="25330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Times New Roman"/>
                <a:cs typeface="Times New Roman"/>
              </a:rPr>
              <a:t>involving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construction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materials.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54416" y="6275323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Arial"/>
                <a:cs typeface="Arial"/>
              </a:rPr>
              <a:t>30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351790" marR="5080" indent="-360045">
              <a:lnSpc>
                <a:spcPct val="100000"/>
              </a:lnSpc>
              <a:spcBef>
                <a:spcPts val="100"/>
              </a:spcBef>
            </a:pPr>
            <a:r>
              <a:rPr dirty="0"/>
              <a:t>CERCLA</a:t>
            </a:r>
            <a:r>
              <a:rPr spc="-55" dirty="0"/>
              <a:t> </a:t>
            </a:r>
            <a:r>
              <a:rPr dirty="0"/>
              <a:t>Cost</a:t>
            </a:r>
            <a:r>
              <a:rPr spc="-60" dirty="0"/>
              <a:t> </a:t>
            </a:r>
            <a:r>
              <a:rPr spc="-10" dirty="0"/>
              <a:t>Recovery:</a:t>
            </a:r>
            <a:r>
              <a:rPr spc="-60" dirty="0"/>
              <a:t> </a:t>
            </a:r>
            <a:r>
              <a:rPr spc="-10" dirty="0"/>
              <a:t>Federal</a:t>
            </a:r>
            <a:r>
              <a:rPr spc="-65" dirty="0"/>
              <a:t> </a:t>
            </a:r>
            <a:r>
              <a:rPr dirty="0"/>
              <a:t>Court</a:t>
            </a:r>
            <a:r>
              <a:rPr spc="-60" dirty="0"/>
              <a:t> </a:t>
            </a:r>
            <a:r>
              <a:rPr dirty="0"/>
              <a:t>Addresses</a:t>
            </a:r>
            <a:r>
              <a:rPr spc="-55" dirty="0"/>
              <a:t> </a:t>
            </a:r>
            <a:r>
              <a:rPr dirty="0"/>
              <a:t>Whether</a:t>
            </a:r>
            <a:r>
              <a:rPr spc="-65" dirty="0"/>
              <a:t> </a:t>
            </a:r>
            <a:r>
              <a:rPr spc="-10" dirty="0"/>
              <a:t>Municipality’s </a:t>
            </a:r>
            <a:r>
              <a:rPr dirty="0"/>
              <a:t>Urban</a:t>
            </a:r>
            <a:r>
              <a:rPr spc="-45" dirty="0"/>
              <a:t> </a:t>
            </a:r>
            <a:r>
              <a:rPr spc="-10" dirty="0"/>
              <a:t>Renewal</a:t>
            </a:r>
            <a:r>
              <a:rPr spc="-50" dirty="0"/>
              <a:t> </a:t>
            </a:r>
            <a:r>
              <a:rPr dirty="0"/>
              <a:t>activities</a:t>
            </a:r>
            <a:r>
              <a:rPr spc="-65" dirty="0"/>
              <a:t> </a:t>
            </a:r>
            <a:r>
              <a:rPr spc="-10" dirty="0"/>
              <a:t>Potentially</a:t>
            </a:r>
            <a:r>
              <a:rPr spc="-60" dirty="0"/>
              <a:t> </a:t>
            </a:r>
            <a:r>
              <a:rPr dirty="0"/>
              <a:t>Constitute</a:t>
            </a:r>
            <a:r>
              <a:rPr spc="-70" dirty="0"/>
              <a:t> </a:t>
            </a:r>
            <a:r>
              <a:rPr spc="-10" dirty="0"/>
              <a:t>Arranger</a:t>
            </a:r>
            <a:r>
              <a:rPr spc="-20" dirty="0"/>
              <a:t> </a:t>
            </a:r>
            <a:r>
              <a:rPr spc="-10" dirty="0"/>
              <a:t>Liability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31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58850" y="1632299"/>
            <a:ext cx="7322820" cy="3195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imes New Roman"/>
                <a:cs typeface="Times New Roman"/>
              </a:rPr>
              <a:t>CERCLA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liability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stated to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attach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if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entity </a:t>
            </a:r>
            <a:r>
              <a:rPr sz="1600" spc="-10" dirty="0">
                <a:latin typeface="Times New Roman"/>
                <a:cs typeface="Times New Roman"/>
              </a:rPr>
              <a:t>enters: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marR="71120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Into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transaction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sole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purpose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discarding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used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longer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useful </a:t>
            </a:r>
            <a:r>
              <a:rPr sz="1600" dirty="0">
                <a:latin typeface="Times New Roman"/>
                <a:cs typeface="Times New Roman"/>
              </a:rPr>
              <a:t>hazardous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substance.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Therefore,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Court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held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unreasonable: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marR="5080" indent="-287020">
              <a:lnSpc>
                <a:spcPct val="100000"/>
              </a:lnSpc>
              <a:buChar char="•"/>
              <a:tabLst>
                <a:tab pos="756285" algn="l"/>
                <a:tab pos="806450" algn="l"/>
              </a:tabLst>
            </a:pPr>
            <a:r>
              <a:rPr sz="1600" dirty="0">
                <a:latin typeface="Arial"/>
                <a:cs typeface="Arial"/>
              </a:rPr>
              <a:t>	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infer,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based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allegation,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waste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dumped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accordance</a:t>
            </a:r>
            <a:r>
              <a:rPr sz="1600" spc="-20" dirty="0">
                <a:latin typeface="Times New Roman"/>
                <a:cs typeface="Times New Roman"/>
              </a:rPr>
              <a:t> with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agreement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between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Portsmouth/PHA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(or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contractors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Copelands)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8255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Consequently,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Banfield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held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have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sufficiently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–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but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barely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–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adequately</a:t>
            </a:r>
            <a:r>
              <a:rPr sz="1600" spc="-10" dirty="0">
                <a:latin typeface="Times New Roman"/>
                <a:cs typeface="Times New Roman"/>
              </a:rPr>
              <a:t> alleged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Portsmouth and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PHA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liable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arrangers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under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Section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9607(a)(3).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Motion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to </a:t>
            </a:r>
            <a:r>
              <a:rPr sz="1600" dirty="0">
                <a:latin typeface="Times New Roman"/>
                <a:cs typeface="Times New Roman"/>
              </a:rPr>
              <a:t>Dismiss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CERCLA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claim was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denied.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8134" rIns="0" bIns="0" rtlCol="0">
            <a:spAutoFit/>
          </a:bodyPr>
          <a:lstStyle/>
          <a:p>
            <a:pPr marL="2364105">
              <a:lnSpc>
                <a:spcPct val="100000"/>
              </a:lnSpc>
              <a:spcBef>
                <a:spcPts val="105"/>
              </a:spcBef>
            </a:pPr>
            <a:r>
              <a:rPr dirty="0"/>
              <a:t>Fiscal</a:t>
            </a:r>
            <a:r>
              <a:rPr spc="-70" dirty="0"/>
              <a:t> </a:t>
            </a:r>
            <a:r>
              <a:rPr dirty="0"/>
              <a:t>Superfund</a:t>
            </a:r>
            <a:r>
              <a:rPr spc="-60" dirty="0"/>
              <a:t> </a:t>
            </a:r>
            <a:r>
              <a:rPr spc="-10" dirty="0"/>
              <a:t>Revenues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32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58850" y="2116931"/>
            <a:ext cx="3686175" cy="940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99085" algn="l"/>
              </a:tabLst>
            </a:pPr>
            <a:r>
              <a:rPr sz="2000" dirty="0">
                <a:latin typeface="Times New Roman"/>
                <a:cs typeface="Times New Roman"/>
              </a:rPr>
              <a:t>Lower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expected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tax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revenue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  <a:buFont typeface="Arial"/>
              <a:buChar char="•"/>
            </a:pPr>
            <a:endParaRPr sz="20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</a:tabLst>
            </a:pPr>
            <a:r>
              <a:rPr sz="2000" dirty="0">
                <a:latin typeface="Times New Roman"/>
                <a:cs typeface="Times New Roman"/>
              </a:rPr>
              <a:t>Chemical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Crude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Oil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572770" marR="5080" indent="-485140">
              <a:lnSpc>
                <a:spcPct val="100000"/>
              </a:lnSpc>
              <a:spcBef>
                <a:spcPts val="100"/>
              </a:spcBef>
            </a:pPr>
            <a:r>
              <a:rPr dirty="0"/>
              <a:t>National</a:t>
            </a:r>
            <a:r>
              <a:rPr spc="-60" dirty="0"/>
              <a:t> </a:t>
            </a:r>
            <a:r>
              <a:rPr spc="-10" dirty="0"/>
              <a:t>Enforcement</a:t>
            </a:r>
            <a:r>
              <a:rPr spc="-50" dirty="0"/>
              <a:t> </a:t>
            </a:r>
            <a:r>
              <a:rPr dirty="0"/>
              <a:t>and</a:t>
            </a:r>
            <a:r>
              <a:rPr spc="-40" dirty="0"/>
              <a:t> </a:t>
            </a:r>
            <a:r>
              <a:rPr dirty="0"/>
              <a:t>Compliance</a:t>
            </a:r>
            <a:r>
              <a:rPr spc="-70" dirty="0"/>
              <a:t> </a:t>
            </a:r>
            <a:r>
              <a:rPr dirty="0"/>
              <a:t>Document:</a:t>
            </a:r>
            <a:r>
              <a:rPr spc="-60" dirty="0"/>
              <a:t> </a:t>
            </a:r>
            <a:r>
              <a:rPr dirty="0"/>
              <a:t>U.S.</a:t>
            </a:r>
            <a:r>
              <a:rPr spc="-40" dirty="0"/>
              <a:t> </a:t>
            </a:r>
            <a:r>
              <a:rPr spc="-10" dirty="0"/>
              <a:t>Environmental </a:t>
            </a:r>
            <a:r>
              <a:rPr dirty="0"/>
              <a:t>Protection</a:t>
            </a:r>
            <a:r>
              <a:rPr spc="-85" dirty="0"/>
              <a:t> </a:t>
            </a:r>
            <a:r>
              <a:rPr dirty="0"/>
              <a:t>Agency</a:t>
            </a:r>
            <a:r>
              <a:rPr spc="-45" dirty="0"/>
              <a:t> </a:t>
            </a:r>
            <a:r>
              <a:rPr dirty="0"/>
              <a:t>Announces</a:t>
            </a:r>
            <a:r>
              <a:rPr spc="-60" dirty="0"/>
              <a:t> </a:t>
            </a:r>
            <a:r>
              <a:rPr spc="-10" dirty="0"/>
              <a:t>Initiatives</a:t>
            </a:r>
            <a:r>
              <a:rPr spc="-70" dirty="0"/>
              <a:t> </a:t>
            </a:r>
            <a:r>
              <a:rPr dirty="0"/>
              <a:t>for</a:t>
            </a:r>
            <a:r>
              <a:rPr spc="-50" dirty="0"/>
              <a:t> </a:t>
            </a:r>
            <a:r>
              <a:rPr spc="-30" dirty="0"/>
              <a:t>Years</a:t>
            </a:r>
            <a:r>
              <a:rPr spc="-40" dirty="0"/>
              <a:t> </a:t>
            </a:r>
            <a:r>
              <a:rPr dirty="0"/>
              <a:t>2024-</a:t>
            </a:r>
            <a:r>
              <a:rPr spc="-20" dirty="0"/>
              <a:t>2027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33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628489"/>
            <a:ext cx="8140700" cy="438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United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States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Environmental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Protection</a:t>
            </a:r>
            <a:r>
              <a:rPr sz="1500" spc="-9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Agency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announced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its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National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Enforcement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and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Compliance </a:t>
            </a:r>
            <a:r>
              <a:rPr sz="1500" dirty="0">
                <a:latin typeface="Times New Roman"/>
                <a:cs typeface="Times New Roman"/>
              </a:rPr>
              <a:t>Initiatives</a:t>
            </a:r>
            <a:r>
              <a:rPr sz="1500" spc="-5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for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fiscal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years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2024-</a:t>
            </a:r>
            <a:r>
              <a:rPr sz="1500" spc="-20" dirty="0">
                <a:latin typeface="Times New Roman"/>
                <a:cs typeface="Times New Roman"/>
              </a:rPr>
              <a:t>2027.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324485">
              <a:lnSpc>
                <a:spcPct val="100000"/>
              </a:lnSpc>
            </a:pPr>
            <a:r>
              <a:rPr sz="1500" spc="-60" dirty="0">
                <a:latin typeface="Times New Roman"/>
                <a:cs typeface="Times New Roman"/>
              </a:rPr>
              <a:t>EPA</a:t>
            </a:r>
            <a:r>
              <a:rPr sz="1500" spc="-9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chooses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every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four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years national</a:t>
            </a:r>
            <a:r>
              <a:rPr sz="1500" spc="-5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initiatives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on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which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to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focus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resources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on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what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it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believes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are </a:t>
            </a:r>
            <a:r>
              <a:rPr sz="1500" dirty="0">
                <a:latin typeface="Times New Roman"/>
                <a:cs typeface="Times New Roman"/>
              </a:rPr>
              <a:t>serious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and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widespread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environmental</a:t>
            </a:r>
            <a:r>
              <a:rPr sz="1500" spc="-6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problems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for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which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federal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enforcement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can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make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difference.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NECIs include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for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first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time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initiatives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to</a:t>
            </a:r>
            <a:r>
              <a:rPr sz="1500" spc="-10" dirty="0">
                <a:latin typeface="Times New Roman"/>
                <a:cs typeface="Times New Roman"/>
              </a:rPr>
              <a:t> emphasize: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5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500" dirty="0">
                <a:latin typeface="Times New Roman"/>
                <a:cs typeface="Times New Roman"/>
              </a:rPr>
              <a:t>Methane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emissions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from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landfills</a:t>
            </a:r>
            <a:endParaRPr sz="15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500" dirty="0">
                <a:latin typeface="Times New Roman"/>
                <a:cs typeface="Times New Roman"/>
              </a:rPr>
              <a:t>Address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exposure</a:t>
            </a:r>
            <a:r>
              <a:rPr sz="1500" spc="-7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to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PFAS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contamination</a:t>
            </a:r>
            <a:endParaRPr sz="1500">
              <a:latin typeface="Times New Roman"/>
              <a:cs typeface="Times New Roman"/>
            </a:endParaRPr>
          </a:p>
          <a:p>
            <a:pPr marL="756285" marR="912494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500" dirty="0">
                <a:latin typeface="Times New Roman"/>
                <a:cs typeface="Times New Roman"/>
              </a:rPr>
              <a:t>Address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industrial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parties</a:t>
            </a:r>
            <a:r>
              <a:rPr sz="1500" spc="-5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that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significantly</a:t>
            </a:r>
            <a:r>
              <a:rPr sz="1500" spc="-5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contribute</a:t>
            </a:r>
            <a:r>
              <a:rPr sz="1500" spc="-5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to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release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20" dirty="0">
                <a:latin typeface="Times New Roman"/>
                <a:cs typeface="Times New Roman"/>
              </a:rPr>
              <a:t> PFAS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into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the </a:t>
            </a:r>
            <a:r>
              <a:rPr sz="1500" spc="-10" dirty="0">
                <a:latin typeface="Times New Roman"/>
                <a:cs typeface="Times New Roman"/>
              </a:rPr>
              <a:t>environment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  <a:buFont typeface="Arial"/>
              <a:buChar char="•"/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dirty="0">
                <a:latin typeface="Times New Roman"/>
                <a:cs typeface="Times New Roman"/>
              </a:rPr>
              <a:t>Emphasize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coal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ash:</a:t>
            </a:r>
            <a:endParaRPr sz="15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500" dirty="0">
                <a:latin typeface="Times New Roman"/>
                <a:cs typeface="Times New Roman"/>
              </a:rPr>
              <a:t>Address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on-site</a:t>
            </a:r>
            <a:r>
              <a:rPr sz="1500" spc="-5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landfills</a:t>
            </a:r>
            <a:endParaRPr sz="15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500" dirty="0">
                <a:latin typeface="Times New Roman"/>
                <a:cs typeface="Times New Roman"/>
              </a:rPr>
              <a:t>Address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settling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ponds</a:t>
            </a:r>
            <a:endParaRPr sz="15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500" dirty="0">
                <a:latin typeface="Times New Roman"/>
                <a:cs typeface="Times New Roman"/>
              </a:rPr>
              <a:t>Address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other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coal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plant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surface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impoundments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500" spc="-60" dirty="0">
                <a:latin typeface="Times New Roman"/>
                <a:cs typeface="Times New Roman"/>
              </a:rPr>
              <a:t>EPA</a:t>
            </a:r>
            <a:r>
              <a:rPr sz="1500" spc="-9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notes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that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environmental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justice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concerns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will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be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component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these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initiatives.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8134" rIns="0" bIns="0" rtlCol="0">
            <a:spAutoFit/>
          </a:bodyPr>
          <a:lstStyle/>
          <a:p>
            <a:pPr marL="108077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Federal/State </a:t>
            </a:r>
            <a:r>
              <a:rPr spc="-10" dirty="0"/>
              <a:t>Environmental</a:t>
            </a:r>
            <a:r>
              <a:rPr spc="-30" dirty="0"/>
              <a:t> </a:t>
            </a:r>
            <a:r>
              <a:rPr dirty="0"/>
              <a:t>Criminal</a:t>
            </a:r>
            <a:r>
              <a:rPr spc="-30" dirty="0"/>
              <a:t> </a:t>
            </a:r>
            <a:r>
              <a:rPr spc="-10" dirty="0"/>
              <a:t>Enforcement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34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878839" y="1547790"/>
            <a:ext cx="7128509" cy="429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5904" algn="ctr">
              <a:lnSpc>
                <a:spcPct val="100000"/>
              </a:lnSpc>
              <a:spcBef>
                <a:spcPts val="105"/>
              </a:spcBef>
            </a:pP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Examples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Federal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prosecution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hazardous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waste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collection/disposal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facility </a:t>
            </a:r>
            <a:r>
              <a:rPr sz="2000" dirty="0">
                <a:latin typeface="Times New Roman"/>
                <a:cs typeface="Times New Roman"/>
              </a:rPr>
              <a:t>addressing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Georgia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North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Carolina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facilities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involved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in </a:t>
            </a:r>
            <a:r>
              <a:rPr sz="2000" dirty="0">
                <a:latin typeface="Times New Roman"/>
                <a:cs typeface="Times New Roman"/>
              </a:rPr>
              <a:t>knowingly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storing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carbon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sulfide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 a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warehouse.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buFont typeface="Arial"/>
              <a:buChar char="•"/>
            </a:pPr>
            <a:endParaRPr sz="2000">
              <a:latin typeface="Times New Roman"/>
              <a:cs typeface="Times New Roman"/>
            </a:endParaRPr>
          </a:p>
          <a:p>
            <a:pPr marL="808990" marR="421005" lvl="1" indent="-339725" algn="just">
              <a:lnSpc>
                <a:spcPct val="100000"/>
              </a:lnSpc>
              <a:buFont typeface="Arial"/>
              <a:buChar char="•"/>
              <a:tabLst>
                <a:tab pos="812165" algn="l"/>
              </a:tabLst>
            </a:pPr>
            <a:r>
              <a:rPr sz="2000" dirty="0">
                <a:latin typeface="Times New Roman"/>
                <a:cs typeface="Times New Roman"/>
              </a:rPr>
              <a:t>CEC was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sentenced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after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pleaded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guilty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count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of 	</a:t>
            </a:r>
            <a:r>
              <a:rPr sz="2000" dirty="0">
                <a:latin typeface="Times New Roman"/>
                <a:cs typeface="Times New Roman"/>
              </a:rPr>
              <a:t>knowingly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storing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carbon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disulfide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hazardous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material) 	</a:t>
            </a:r>
            <a:r>
              <a:rPr sz="2000" dirty="0">
                <a:latin typeface="Times New Roman"/>
                <a:cs typeface="Times New Roman"/>
              </a:rPr>
              <a:t>without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permit.</a:t>
            </a:r>
            <a:endParaRPr sz="2000">
              <a:latin typeface="Times New Roman"/>
              <a:cs typeface="Times New Roman"/>
            </a:endParaRPr>
          </a:p>
          <a:p>
            <a:pPr marL="812165" marR="220345" lvl="1" indent="-342900">
              <a:lnSpc>
                <a:spcPct val="100000"/>
              </a:lnSpc>
              <a:buFont typeface="Arial"/>
              <a:buChar char="•"/>
              <a:tabLst>
                <a:tab pos="812165" algn="l"/>
              </a:tabLst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knowing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storage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carbon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disulfide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amount </a:t>
            </a:r>
            <a:r>
              <a:rPr sz="2000" dirty="0">
                <a:latin typeface="Times New Roman"/>
                <a:cs typeface="Times New Roman"/>
              </a:rPr>
              <a:t>found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warehouse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violation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provisions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of </a:t>
            </a:r>
            <a:r>
              <a:rPr sz="2000" spc="-10" dirty="0">
                <a:latin typeface="Times New Roman"/>
                <a:cs typeface="Times New Roman"/>
              </a:rPr>
              <a:t>RCRA.</a:t>
            </a:r>
            <a:endParaRPr sz="2000">
              <a:latin typeface="Times New Roman"/>
              <a:cs typeface="Times New Roman"/>
            </a:endParaRPr>
          </a:p>
          <a:p>
            <a:pPr marL="812165" marR="62865" lvl="1" indent="-342900">
              <a:lnSpc>
                <a:spcPct val="100000"/>
              </a:lnSpc>
              <a:buFont typeface="Arial"/>
              <a:buChar char="•"/>
              <a:tabLst>
                <a:tab pos="812165" algn="l"/>
              </a:tabLst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integrity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certain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drums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totes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stated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have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been </a:t>
            </a:r>
            <a:r>
              <a:rPr sz="2000" dirty="0">
                <a:latin typeface="Times New Roman"/>
                <a:cs typeface="Times New Roman"/>
              </a:rPr>
              <a:t>compromised,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resulting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leakage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potential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spillage.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8134" rIns="0" bIns="0" rtlCol="0">
            <a:spAutoFit/>
          </a:bodyPr>
          <a:lstStyle/>
          <a:p>
            <a:pPr marL="108077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Federal/State </a:t>
            </a:r>
            <a:r>
              <a:rPr spc="-10" dirty="0"/>
              <a:t>Environmental</a:t>
            </a:r>
            <a:r>
              <a:rPr spc="-30" dirty="0"/>
              <a:t> </a:t>
            </a:r>
            <a:r>
              <a:rPr dirty="0"/>
              <a:t>Criminal</a:t>
            </a:r>
            <a:r>
              <a:rPr spc="-30" dirty="0"/>
              <a:t> </a:t>
            </a:r>
            <a:r>
              <a:rPr spc="-10" dirty="0"/>
              <a:t>Enforcement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35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878839" y="1549400"/>
            <a:ext cx="7360284" cy="4444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</a:tabLst>
            </a:pPr>
            <a:r>
              <a:rPr sz="1800" dirty="0">
                <a:latin typeface="Times New Roman"/>
                <a:cs typeface="Times New Roman"/>
              </a:rPr>
              <a:t>New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Hampshire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indictment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construction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debris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landfill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facility</a:t>
            </a:r>
            <a:endParaRPr sz="1800">
              <a:latin typeface="Times New Roman"/>
              <a:cs typeface="Times New Roman"/>
            </a:endParaRPr>
          </a:p>
          <a:p>
            <a:pPr marL="812165" marR="5080" lvl="1" indent="-342900">
              <a:lnSpc>
                <a:spcPct val="100000"/>
              </a:lnSpc>
              <a:buFont typeface="Arial"/>
              <a:buChar char="•"/>
              <a:tabLst>
                <a:tab pos="812165" algn="l"/>
              </a:tabLst>
            </a:pPr>
            <a:r>
              <a:rPr sz="1800" dirty="0">
                <a:latin typeface="Times New Roman"/>
                <a:cs typeface="Times New Roman"/>
              </a:rPr>
              <a:t>Between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March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30,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2020,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March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22,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2023,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alleged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failure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report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New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Hampshire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Department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Environmental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Services </a:t>
            </a:r>
            <a:r>
              <a:rPr sz="1800" dirty="0">
                <a:latin typeface="Times New Roman"/>
                <a:cs typeface="Times New Roman"/>
              </a:rPr>
              <a:t>exceedance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permit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capacity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for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unprocessed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construction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and </a:t>
            </a:r>
            <a:r>
              <a:rPr sz="1800" dirty="0">
                <a:latin typeface="Times New Roman"/>
                <a:cs typeface="Times New Roman"/>
              </a:rPr>
              <a:t>demolition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debris.</a:t>
            </a:r>
            <a:endParaRPr sz="1800">
              <a:latin typeface="Times New Roman"/>
              <a:cs typeface="Times New Roman"/>
            </a:endParaRPr>
          </a:p>
          <a:p>
            <a:pPr marL="812165" marR="90805" lvl="1" indent="-342900">
              <a:lnSpc>
                <a:spcPct val="100000"/>
              </a:lnSpc>
              <a:buFont typeface="Arial"/>
              <a:buChar char="•"/>
              <a:tabLst>
                <a:tab pos="812165" algn="l"/>
              </a:tabLst>
            </a:pPr>
            <a:r>
              <a:rPr sz="1800" dirty="0">
                <a:latin typeface="Times New Roman"/>
                <a:cs typeface="Times New Roman"/>
              </a:rPr>
              <a:t>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March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22,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2023,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March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18,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2022,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March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11,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2021,</a:t>
            </a:r>
            <a:r>
              <a:rPr sz="1800" spc="-10" dirty="0">
                <a:latin typeface="Times New Roman"/>
                <a:cs typeface="Times New Roman"/>
              </a:rPr>
              <a:t> submission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annual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facility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report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with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alleged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false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quantities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waste </a:t>
            </a:r>
            <a:r>
              <a:rPr sz="1800" dirty="0">
                <a:latin typeface="Times New Roman"/>
                <a:cs typeface="Times New Roman"/>
              </a:rPr>
              <a:t>received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facility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false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representation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compliance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with </a:t>
            </a:r>
            <a:r>
              <a:rPr sz="1800" dirty="0">
                <a:latin typeface="Times New Roman"/>
                <a:cs typeface="Times New Roman"/>
              </a:rPr>
              <a:t>permit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terms.</a:t>
            </a:r>
            <a:endParaRPr sz="18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90"/>
              </a:spcBef>
              <a:buFont typeface="Arial"/>
              <a:buChar char="•"/>
            </a:pPr>
            <a:endParaRPr sz="1800">
              <a:latin typeface="Times New Roman"/>
              <a:cs typeface="Times New Roman"/>
            </a:endParaRPr>
          </a:p>
          <a:p>
            <a:pPr marL="355600" marR="35052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1800" dirty="0">
                <a:latin typeface="Times New Roman"/>
                <a:cs typeface="Times New Roman"/>
              </a:rPr>
              <a:t>California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felony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charges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company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for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collecting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waste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fuel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scrap </a:t>
            </a:r>
            <a:r>
              <a:rPr sz="1800" dirty="0">
                <a:latin typeface="Times New Roman"/>
                <a:cs typeface="Times New Roman"/>
              </a:rPr>
              <a:t>yards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sold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gasoline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stations.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0"/>
              </a:spcBef>
              <a:buFont typeface="Arial"/>
              <a:buChar char="•"/>
            </a:pPr>
            <a:endParaRPr sz="1800">
              <a:latin typeface="Times New Roman"/>
              <a:cs typeface="Times New Roman"/>
            </a:endParaRPr>
          </a:p>
          <a:p>
            <a:pPr marL="812165" lvl="1" indent="-342265">
              <a:lnSpc>
                <a:spcPct val="100000"/>
              </a:lnSpc>
              <a:buFont typeface="Arial"/>
              <a:buChar char="•"/>
              <a:tabLst>
                <a:tab pos="812165" algn="l"/>
              </a:tabLst>
            </a:pPr>
            <a:r>
              <a:rPr sz="1800" dirty="0">
                <a:latin typeface="Times New Roman"/>
                <a:cs typeface="Times New Roman"/>
              </a:rPr>
              <a:t>Treatment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hazardous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waste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unauthorized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facility.</a:t>
            </a:r>
            <a:endParaRPr sz="18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800">
              <a:latin typeface="Times New Roman"/>
              <a:cs typeface="Times New Roman"/>
            </a:endParaRPr>
          </a:p>
          <a:p>
            <a:pPr marL="812165" lvl="1" indent="-342265">
              <a:lnSpc>
                <a:spcPct val="100000"/>
              </a:lnSpc>
              <a:buFont typeface="Arial"/>
              <a:buChar char="•"/>
              <a:tabLst>
                <a:tab pos="812165" algn="l"/>
              </a:tabLst>
            </a:pPr>
            <a:r>
              <a:rPr sz="1800" spc="-10" dirty="0">
                <a:latin typeface="Times New Roman"/>
                <a:cs typeface="Times New Roman"/>
              </a:rPr>
              <a:t>Transportation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hazardous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waste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unauthorized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facility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8134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5"/>
              </a:spcBef>
            </a:pPr>
            <a:r>
              <a:rPr dirty="0"/>
              <a:t>Electronic</a:t>
            </a:r>
            <a:r>
              <a:rPr spc="-70" dirty="0"/>
              <a:t> </a:t>
            </a:r>
            <a:r>
              <a:rPr spc="-20" dirty="0"/>
              <a:t>Waste/</a:t>
            </a:r>
            <a:r>
              <a:rPr spc="-60" dirty="0"/>
              <a:t> </a:t>
            </a:r>
            <a:r>
              <a:rPr dirty="0"/>
              <a:t>New</a:t>
            </a:r>
            <a:r>
              <a:rPr spc="-65" dirty="0"/>
              <a:t> </a:t>
            </a:r>
            <a:r>
              <a:rPr spc="-25" dirty="0"/>
              <a:t>York</a:t>
            </a:r>
            <a:r>
              <a:rPr spc="-60" dirty="0"/>
              <a:t> </a:t>
            </a:r>
            <a:r>
              <a:rPr dirty="0"/>
              <a:t>State</a:t>
            </a:r>
            <a:r>
              <a:rPr spc="-50" dirty="0"/>
              <a:t> </a:t>
            </a:r>
            <a:r>
              <a:rPr dirty="0"/>
              <a:t>Conviction</a:t>
            </a:r>
            <a:r>
              <a:rPr spc="-85" dirty="0"/>
              <a:t> </a:t>
            </a:r>
            <a:r>
              <a:rPr dirty="0"/>
              <a:t>of</a:t>
            </a:r>
            <a:r>
              <a:rPr spc="-60" dirty="0"/>
              <a:t> </a:t>
            </a:r>
            <a:r>
              <a:rPr dirty="0"/>
              <a:t>Companies/</a:t>
            </a:r>
            <a:r>
              <a:rPr spc="-70" dirty="0"/>
              <a:t> </a:t>
            </a:r>
            <a:r>
              <a:rPr spc="-10" dirty="0"/>
              <a:t>Individuals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36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878798" y="1852690"/>
            <a:ext cx="7181850" cy="2159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Alleged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illegal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processing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disposal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800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tons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electronic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waste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Seneca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County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00">
              <a:latin typeface="Times New Roman"/>
              <a:cs typeface="Times New Roman"/>
            </a:endParaRPr>
          </a:p>
          <a:p>
            <a:pPr marL="13335" marR="245110" indent="-63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Arkansas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railroad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settlement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with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Times New Roman"/>
                <a:cs typeface="Times New Roman"/>
              </a:rPr>
              <a:t>EPA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Region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6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over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alleged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illegal </a:t>
            </a:r>
            <a:r>
              <a:rPr sz="2000" dirty="0">
                <a:latin typeface="Times New Roman"/>
                <a:cs typeface="Times New Roman"/>
              </a:rPr>
              <a:t>storage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hazardous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waste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violations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private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rail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track.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00">
              <a:latin typeface="Times New Roman"/>
              <a:cs typeface="Times New Roman"/>
            </a:endParaRPr>
          </a:p>
          <a:p>
            <a:pPr marL="812165" indent="-34226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812165" algn="l"/>
              </a:tabLst>
            </a:pPr>
            <a:r>
              <a:rPr sz="2000" dirty="0">
                <a:latin typeface="Times New Roman"/>
                <a:cs typeface="Times New Roman"/>
              </a:rPr>
              <a:t>Civil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Penalty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$910,985.00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5102" y="189072"/>
            <a:ext cx="7562215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Release</a:t>
            </a:r>
            <a:r>
              <a:rPr sz="2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Reporting/CERCLA</a:t>
            </a:r>
            <a:r>
              <a:rPr sz="20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Enforcement:</a:t>
            </a:r>
            <a:r>
              <a:rPr sz="2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U.S.</a:t>
            </a:r>
            <a:r>
              <a:rPr sz="20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Environmental</a:t>
            </a:r>
            <a:r>
              <a:rPr sz="2000" b="1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Protection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Agency</a:t>
            </a:r>
            <a:r>
              <a:rPr sz="20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Tracy,</a:t>
            </a:r>
            <a:r>
              <a:rPr sz="20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California,</a:t>
            </a:r>
            <a:r>
              <a:rPr sz="20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Cheese</a:t>
            </a:r>
            <a:r>
              <a:rPr sz="20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Manufacturing</a:t>
            </a:r>
            <a:r>
              <a:rPr sz="200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Facility</a:t>
            </a:r>
            <a:r>
              <a:rPr sz="2000" b="1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Enter</a:t>
            </a:r>
            <a:r>
              <a:rPr sz="20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into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Consent</a:t>
            </a:r>
            <a:r>
              <a:rPr sz="2000" b="1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Agreement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37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878603" y="1548145"/>
            <a:ext cx="7320915" cy="3379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6515">
              <a:lnSpc>
                <a:spcPct val="100000"/>
              </a:lnSpc>
              <a:spcBef>
                <a:spcPts val="105"/>
              </a:spcBef>
            </a:pPr>
            <a:r>
              <a:rPr sz="2000" spc="-75" dirty="0">
                <a:latin typeface="Times New Roman"/>
                <a:cs typeface="Times New Roman"/>
              </a:rPr>
              <a:t>EPA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Leprino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Foods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Company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entered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into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February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2nd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Consent </a:t>
            </a:r>
            <a:r>
              <a:rPr sz="2000" dirty="0">
                <a:latin typeface="Times New Roman"/>
                <a:cs typeface="Times New Roman"/>
              </a:rPr>
              <a:t>Agreement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addressing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alleged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violations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Comprehensive </a:t>
            </a:r>
            <a:r>
              <a:rPr sz="2000" dirty="0">
                <a:latin typeface="Times New Roman"/>
                <a:cs typeface="Times New Roman"/>
              </a:rPr>
              <a:t>Environmental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Response,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Compensation,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Liability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Act.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LFC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stated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owner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cheese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manufacturing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facility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located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85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Tracy,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California.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45085" indent="-63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Section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103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CERCLA</a:t>
            </a:r>
            <a:r>
              <a:rPr sz="2000" spc="-9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requires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Facility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immediately</a:t>
            </a:r>
            <a:r>
              <a:rPr sz="2000" u="none" spc="10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notify</a:t>
            </a:r>
            <a:r>
              <a:rPr sz="2000" u="none" spc="-45" dirty="0">
                <a:latin typeface="Times New Roman"/>
                <a:cs typeface="Times New Roman"/>
              </a:rPr>
              <a:t> </a:t>
            </a:r>
            <a:r>
              <a:rPr sz="2000" u="none" spc="-25" dirty="0">
                <a:latin typeface="Times New Roman"/>
                <a:cs typeface="Times New Roman"/>
              </a:rPr>
              <a:t>the </a:t>
            </a:r>
            <a:r>
              <a:rPr sz="2000" u="none" dirty="0">
                <a:latin typeface="Times New Roman"/>
                <a:cs typeface="Times New Roman"/>
              </a:rPr>
              <a:t>National</a:t>
            </a:r>
            <a:r>
              <a:rPr sz="2000" u="none" spc="-35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Response</a:t>
            </a:r>
            <a:r>
              <a:rPr sz="2000" u="none" spc="-40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Center</a:t>
            </a:r>
            <a:r>
              <a:rPr sz="2000" u="none" spc="-25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of</a:t>
            </a:r>
            <a:r>
              <a:rPr sz="2000" u="none" spc="-25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any</a:t>
            </a:r>
            <a:r>
              <a:rPr sz="2000" u="none" spc="-10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release</a:t>
            </a:r>
            <a:r>
              <a:rPr sz="2000" u="none" spc="-35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of</a:t>
            </a:r>
            <a:r>
              <a:rPr sz="2000" u="none" spc="-25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hazardous</a:t>
            </a:r>
            <a:r>
              <a:rPr sz="2000" u="none" spc="-45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substances</a:t>
            </a:r>
            <a:r>
              <a:rPr sz="2000" u="none" spc="-50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in</a:t>
            </a:r>
            <a:r>
              <a:rPr sz="2000" u="none" spc="-10" dirty="0">
                <a:latin typeface="Times New Roman"/>
                <a:cs typeface="Times New Roman"/>
              </a:rPr>
              <a:t> </a:t>
            </a:r>
            <a:r>
              <a:rPr sz="2000" u="none" spc="-25" dirty="0">
                <a:latin typeface="Times New Roman"/>
                <a:cs typeface="Times New Roman"/>
              </a:rPr>
              <a:t>an </a:t>
            </a:r>
            <a:r>
              <a:rPr sz="2000" u="none" dirty="0">
                <a:latin typeface="Times New Roman"/>
                <a:cs typeface="Times New Roman"/>
              </a:rPr>
              <a:t>amount</a:t>
            </a:r>
            <a:r>
              <a:rPr sz="2000" u="none" spc="-20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equal</a:t>
            </a:r>
            <a:r>
              <a:rPr sz="2000" u="none" spc="-25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to</a:t>
            </a:r>
            <a:r>
              <a:rPr sz="2000" u="none" spc="-5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or</a:t>
            </a:r>
            <a:r>
              <a:rPr sz="2000" u="none" spc="-20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greater</a:t>
            </a:r>
            <a:r>
              <a:rPr sz="2000" u="none" spc="-30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than</a:t>
            </a:r>
            <a:r>
              <a:rPr sz="2000" u="none" spc="-15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the</a:t>
            </a:r>
            <a:r>
              <a:rPr sz="2000" u="none" spc="-10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reportable</a:t>
            </a:r>
            <a:r>
              <a:rPr sz="2000" u="none" spc="-50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quantity</a:t>
            </a:r>
            <a:r>
              <a:rPr sz="2000" u="none" spc="-30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for</a:t>
            </a:r>
            <a:r>
              <a:rPr sz="2000" u="none" spc="-35" dirty="0">
                <a:latin typeface="Times New Roman"/>
                <a:cs typeface="Times New Roman"/>
              </a:rPr>
              <a:t> </a:t>
            </a:r>
            <a:r>
              <a:rPr sz="2000" u="none" spc="-20" dirty="0">
                <a:latin typeface="Times New Roman"/>
                <a:cs typeface="Times New Roman"/>
              </a:rPr>
              <a:t>that </a:t>
            </a:r>
            <a:r>
              <a:rPr sz="2000" u="none" spc="-10" dirty="0">
                <a:latin typeface="Times New Roman"/>
                <a:cs typeface="Times New Roman"/>
              </a:rPr>
              <a:t>substance.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25" marR="5080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Release</a:t>
            </a:r>
            <a:r>
              <a:rPr spc="-60" dirty="0"/>
              <a:t> </a:t>
            </a:r>
            <a:r>
              <a:rPr dirty="0"/>
              <a:t>Reporting/CERCLA</a:t>
            </a:r>
            <a:r>
              <a:rPr spc="-70" dirty="0"/>
              <a:t> </a:t>
            </a:r>
            <a:r>
              <a:rPr spc="-10" dirty="0"/>
              <a:t>Enforcement:</a:t>
            </a:r>
            <a:r>
              <a:rPr spc="-60" dirty="0"/>
              <a:t> </a:t>
            </a:r>
            <a:r>
              <a:rPr dirty="0"/>
              <a:t>U.S.</a:t>
            </a:r>
            <a:r>
              <a:rPr spc="-50" dirty="0"/>
              <a:t> </a:t>
            </a:r>
            <a:r>
              <a:rPr spc="-10" dirty="0"/>
              <a:t>Environmental</a:t>
            </a:r>
            <a:r>
              <a:rPr spc="-80" dirty="0"/>
              <a:t> </a:t>
            </a:r>
            <a:r>
              <a:rPr spc="-10" dirty="0"/>
              <a:t>Protection </a:t>
            </a:r>
            <a:r>
              <a:rPr dirty="0"/>
              <a:t>Agency</a:t>
            </a:r>
            <a:r>
              <a:rPr spc="-55" dirty="0"/>
              <a:t> </a:t>
            </a:r>
            <a:r>
              <a:rPr dirty="0"/>
              <a:t>and</a:t>
            </a:r>
            <a:r>
              <a:rPr spc="-60" dirty="0"/>
              <a:t> </a:t>
            </a:r>
            <a:r>
              <a:rPr spc="-40" dirty="0"/>
              <a:t>Tracy,</a:t>
            </a:r>
            <a:r>
              <a:rPr spc="-55" dirty="0"/>
              <a:t> </a:t>
            </a:r>
            <a:r>
              <a:rPr spc="-10" dirty="0"/>
              <a:t>California,</a:t>
            </a:r>
            <a:r>
              <a:rPr spc="-65" dirty="0"/>
              <a:t> </a:t>
            </a:r>
            <a:r>
              <a:rPr dirty="0"/>
              <a:t>Cheese</a:t>
            </a:r>
            <a:r>
              <a:rPr spc="-55" dirty="0"/>
              <a:t> </a:t>
            </a:r>
            <a:r>
              <a:rPr dirty="0"/>
              <a:t>Manufacturing</a:t>
            </a:r>
            <a:r>
              <a:rPr spc="-75" dirty="0"/>
              <a:t> </a:t>
            </a:r>
            <a:r>
              <a:rPr dirty="0"/>
              <a:t>Facility</a:t>
            </a:r>
            <a:r>
              <a:rPr spc="-75" dirty="0"/>
              <a:t> </a:t>
            </a:r>
            <a:r>
              <a:rPr dirty="0"/>
              <a:t>Enter</a:t>
            </a:r>
            <a:r>
              <a:rPr spc="-55" dirty="0"/>
              <a:t> </a:t>
            </a:r>
            <a:r>
              <a:rPr spc="-20" dirty="0"/>
              <a:t>into </a:t>
            </a:r>
            <a:r>
              <a:rPr dirty="0"/>
              <a:t>Consent</a:t>
            </a:r>
            <a:r>
              <a:rPr spc="-70" dirty="0"/>
              <a:t> </a:t>
            </a:r>
            <a:r>
              <a:rPr spc="-10" dirty="0"/>
              <a:t>Agreement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8603" y="1548145"/>
            <a:ext cx="7299325" cy="4293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order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release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considered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reportable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under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CERCLA,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there </a:t>
            </a:r>
            <a:r>
              <a:rPr sz="2000" dirty="0">
                <a:latin typeface="Times New Roman"/>
                <a:cs typeface="Times New Roman"/>
              </a:rPr>
              <a:t>are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three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criteria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must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met: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into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environment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Be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equal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exceed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RQ for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particular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hazardous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substance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latin typeface="Times New Roman"/>
                <a:cs typeface="Times New Roman"/>
              </a:rPr>
              <a:t>Occur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within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24-hour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period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128905" algn="just">
              <a:lnSpc>
                <a:spcPct val="100000"/>
              </a:lnSpc>
            </a:pPr>
            <a:r>
              <a:rPr sz="2000" spc="-105" dirty="0">
                <a:latin typeface="Times New Roman"/>
                <a:cs typeface="Times New Roman"/>
              </a:rPr>
              <a:t>EPA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determined</a:t>
            </a:r>
            <a:r>
              <a:rPr sz="2000" spc="-1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during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its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investigation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LFC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notified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NRC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59</a:t>
            </a:r>
            <a:r>
              <a:rPr sz="2000" u="none" spc="-25" dirty="0">
                <a:latin typeface="Times New Roman"/>
                <a:cs typeface="Times New Roman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minutes</a:t>
            </a:r>
            <a:r>
              <a:rPr sz="2000" u="none" spc="-15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after</a:t>
            </a:r>
            <a:r>
              <a:rPr sz="2000" u="none" spc="-20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the</a:t>
            </a:r>
            <a:r>
              <a:rPr sz="2000" u="none" spc="-30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start</a:t>
            </a:r>
            <a:r>
              <a:rPr sz="2000" u="none" spc="-25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of</a:t>
            </a:r>
            <a:r>
              <a:rPr sz="2000" u="none" spc="-10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a</a:t>
            </a:r>
            <a:r>
              <a:rPr sz="2000" u="none" spc="-10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release</a:t>
            </a:r>
            <a:r>
              <a:rPr sz="2000" u="none" spc="-30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of</a:t>
            </a:r>
            <a:r>
              <a:rPr sz="2000" u="none" spc="-5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109</a:t>
            </a:r>
            <a:r>
              <a:rPr sz="2000" u="none" spc="-35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pounds</a:t>
            </a:r>
            <a:r>
              <a:rPr sz="2000" u="none" spc="-45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of</a:t>
            </a:r>
            <a:r>
              <a:rPr sz="2000" u="none" spc="-25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ammonia</a:t>
            </a:r>
            <a:r>
              <a:rPr sz="2000" u="none" spc="10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from</a:t>
            </a:r>
            <a:r>
              <a:rPr sz="2000" u="none" spc="-50" dirty="0">
                <a:latin typeface="Times New Roman"/>
                <a:cs typeface="Times New Roman"/>
              </a:rPr>
              <a:t> </a:t>
            </a:r>
            <a:r>
              <a:rPr sz="2000" u="none" spc="-25" dirty="0">
                <a:latin typeface="Times New Roman"/>
                <a:cs typeface="Times New Roman"/>
              </a:rPr>
              <a:t>the </a:t>
            </a:r>
            <a:r>
              <a:rPr sz="2000" u="none" dirty="0">
                <a:latin typeface="Times New Roman"/>
                <a:cs typeface="Times New Roman"/>
              </a:rPr>
              <a:t>Facility</a:t>
            </a:r>
            <a:r>
              <a:rPr sz="2000" u="none" spc="-20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on</a:t>
            </a:r>
            <a:r>
              <a:rPr sz="2000" u="none" spc="-20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March</a:t>
            </a:r>
            <a:r>
              <a:rPr sz="2000" u="none" spc="-15" dirty="0">
                <a:latin typeface="Times New Roman"/>
                <a:cs typeface="Times New Roman"/>
              </a:rPr>
              <a:t> </a:t>
            </a:r>
            <a:r>
              <a:rPr sz="2000" u="none" dirty="0">
                <a:latin typeface="Times New Roman"/>
                <a:cs typeface="Times New Roman"/>
              </a:rPr>
              <a:t>31,</a:t>
            </a:r>
            <a:r>
              <a:rPr sz="2000" u="none" spc="-25" dirty="0">
                <a:latin typeface="Times New Roman"/>
                <a:cs typeface="Times New Roman"/>
              </a:rPr>
              <a:t> </a:t>
            </a:r>
            <a:r>
              <a:rPr sz="2000" u="none" spc="-10" dirty="0">
                <a:latin typeface="Times New Roman"/>
                <a:cs typeface="Times New Roman"/>
              </a:rPr>
              <a:t>2021.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633730">
              <a:lnSpc>
                <a:spcPct val="100000"/>
              </a:lnSpc>
            </a:pPr>
            <a:r>
              <a:rPr sz="2000" spc="-75" dirty="0">
                <a:latin typeface="Times New Roman"/>
                <a:cs typeface="Times New Roman"/>
              </a:rPr>
              <a:t>EPA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alleged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LFC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failed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notify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NRC immediately</a:t>
            </a:r>
            <a:r>
              <a:rPr sz="2000" spc="-20" dirty="0">
                <a:latin typeface="Times New Roman"/>
                <a:cs typeface="Times New Roman"/>
              </a:rPr>
              <a:t> upon </a:t>
            </a:r>
            <a:r>
              <a:rPr sz="2000" dirty="0">
                <a:latin typeface="Times New Roman"/>
                <a:cs typeface="Times New Roman"/>
              </a:rPr>
              <a:t>having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knowledge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RQ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hazardous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substance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had</a:t>
            </a:r>
            <a:r>
              <a:rPr sz="2000" spc="-20" dirty="0">
                <a:latin typeface="Times New Roman"/>
                <a:cs typeface="Times New Roman"/>
              </a:rPr>
              <a:t> been </a:t>
            </a:r>
            <a:r>
              <a:rPr sz="2000" dirty="0">
                <a:latin typeface="Times New Roman"/>
                <a:cs typeface="Times New Roman"/>
              </a:rPr>
              <a:t>released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its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Facility, </a:t>
            </a:r>
            <a:r>
              <a:rPr sz="2000" dirty="0">
                <a:latin typeface="Times New Roman"/>
                <a:cs typeface="Times New Roman"/>
              </a:rPr>
              <a:t>violating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Section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103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CERCLA.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9015" y="6120071"/>
            <a:ext cx="54883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latin typeface="Times New Roman"/>
                <a:cs typeface="Times New Roman"/>
              </a:rPr>
              <a:t>A</a:t>
            </a:r>
            <a:r>
              <a:rPr sz="2000" spc="-114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civil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penalty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amount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$229,707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0" dirty="0">
                <a:latin typeface="Times New Roman"/>
                <a:cs typeface="Times New Roman"/>
              </a:rPr>
              <a:t> assessed.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54416" y="6275323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Arial"/>
                <a:cs typeface="Arial"/>
              </a:rPr>
              <a:t>38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1416050" marR="5080" indent="-1369060">
              <a:lnSpc>
                <a:spcPct val="100000"/>
              </a:lnSpc>
              <a:spcBef>
                <a:spcPts val="100"/>
              </a:spcBef>
            </a:pPr>
            <a:r>
              <a:rPr dirty="0"/>
              <a:t>Illegal</a:t>
            </a:r>
            <a:r>
              <a:rPr spc="-45" dirty="0"/>
              <a:t> </a:t>
            </a:r>
            <a:r>
              <a:rPr spc="-10" dirty="0"/>
              <a:t>Dumping/Environmental</a:t>
            </a:r>
            <a:r>
              <a:rPr spc="-65" dirty="0"/>
              <a:t> </a:t>
            </a:r>
            <a:r>
              <a:rPr dirty="0"/>
              <a:t>Justice:</a:t>
            </a:r>
            <a:r>
              <a:rPr spc="-55" dirty="0"/>
              <a:t> </a:t>
            </a:r>
            <a:r>
              <a:rPr dirty="0"/>
              <a:t>U.S.</a:t>
            </a:r>
            <a:r>
              <a:rPr spc="-50" dirty="0"/>
              <a:t> </a:t>
            </a:r>
            <a:r>
              <a:rPr dirty="0"/>
              <a:t>Department</a:t>
            </a:r>
            <a:r>
              <a:rPr spc="-40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dirty="0"/>
              <a:t>Justice</a:t>
            </a:r>
            <a:r>
              <a:rPr spc="-55" dirty="0"/>
              <a:t> </a:t>
            </a:r>
            <a:r>
              <a:rPr spc="-25" dirty="0"/>
              <a:t>and </a:t>
            </a:r>
            <a:r>
              <a:rPr dirty="0"/>
              <a:t>City</a:t>
            </a:r>
            <a:r>
              <a:rPr spc="-60" dirty="0"/>
              <a:t> </a:t>
            </a:r>
            <a:r>
              <a:rPr dirty="0"/>
              <a:t>of</a:t>
            </a:r>
            <a:r>
              <a:rPr spc="-55" dirty="0"/>
              <a:t> </a:t>
            </a:r>
            <a:r>
              <a:rPr dirty="0"/>
              <a:t>Houston,</a:t>
            </a:r>
            <a:r>
              <a:rPr spc="-70" dirty="0"/>
              <a:t> </a:t>
            </a:r>
            <a:r>
              <a:rPr spc="-35" dirty="0"/>
              <a:t>Texas,</a:t>
            </a:r>
            <a:r>
              <a:rPr spc="-55" dirty="0"/>
              <a:t> </a:t>
            </a:r>
            <a:r>
              <a:rPr dirty="0"/>
              <a:t>Enter</a:t>
            </a:r>
            <a:r>
              <a:rPr spc="-50" dirty="0"/>
              <a:t> </a:t>
            </a:r>
            <a:r>
              <a:rPr dirty="0"/>
              <a:t>into</a:t>
            </a:r>
            <a:r>
              <a:rPr spc="-65" dirty="0"/>
              <a:t> </a:t>
            </a:r>
            <a:r>
              <a:rPr spc="-10" dirty="0"/>
              <a:t>Settlement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39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745233"/>
            <a:ext cx="7975600" cy="2951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91465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United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Department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Justice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entered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into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Settlement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Agreement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City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Houston,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Texas,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response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illegal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dumping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Black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Latino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neighborhoods.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227329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DOJ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opened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July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26th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environmental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justice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investigation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into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City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Houston’s </a:t>
            </a:r>
            <a:r>
              <a:rPr sz="1600" dirty="0">
                <a:latin typeface="Times New Roman"/>
                <a:cs typeface="Times New Roman"/>
              </a:rPr>
              <a:t>operations,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policies,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practices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related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illegal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dumping.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DOJ’s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Civil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Rights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Division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stated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examining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whether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Houston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responded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requests </a:t>
            </a:r>
            <a:r>
              <a:rPr sz="1600" dirty="0">
                <a:latin typeface="Times New Roman"/>
                <a:cs typeface="Times New Roman"/>
              </a:rPr>
              <a:t>from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municipal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services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(including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illegal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dumping)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manner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discriminated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against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Black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Latino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Houston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residences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violation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federal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civil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rights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laws.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376555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Title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VI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prohibits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entities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receiving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federal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assistance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from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engaging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activities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subject </a:t>
            </a:r>
            <a:r>
              <a:rPr sz="1600" dirty="0">
                <a:latin typeface="Times New Roman"/>
                <a:cs typeface="Times New Roman"/>
              </a:rPr>
              <a:t>individuals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discrimination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basis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race,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color,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national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origin.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4540" y="1816099"/>
            <a:ext cx="669798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b="0" dirty="0">
                <a:solidFill>
                  <a:srgbClr val="000000"/>
                </a:solidFill>
                <a:latin typeface="Calibri"/>
                <a:cs typeface="Calibri"/>
              </a:rPr>
              <a:t>Source</a:t>
            </a:r>
            <a:r>
              <a:rPr sz="2800" b="0" spc="6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sz="2800" b="0" spc="6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000000"/>
                </a:solidFill>
                <a:latin typeface="Calibri"/>
                <a:cs typeface="Calibri"/>
              </a:rPr>
              <a:t>information</a:t>
            </a:r>
            <a:r>
              <a:rPr sz="2800" b="0" spc="6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000000"/>
                </a:solidFill>
                <a:latin typeface="Calibri"/>
                <a:cs typeface="Calibri"/>
              </a:rPr>
              <a:t>that</a:t>
            </a:r>
            <a:r>
              <a:rPr sz="2800" b="0" spc="6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000000"/>
                </a:solidFill>
                <a:latin typeface="Calibri"/>
                <a:cs typeface="Calibri"/>
              </a:rPr>
              <a:t>often</a:t>
            </a:r>
            <a:r>
              <a:rPr sz="2800" b="0" spc="68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b="0" spc="-10" dirty="0">
                <a:solidFill>
                  <a:srgbClr val="000000"/>
                </a:solidFill>
                <a:latin typeface="Calibri"/>
                <a:cs typeface="Calibri"/>
              </a:rPr>
              <a:t>addresses </a:t>
            </a:r>
            <a:r>
              <a:rPr sz="2800" b="0" dirty="0">
                <a:solidFill>
                  <a:srgbClr val="000000"/>
                </a:solidFill>
                <a:latin typeface="Calibri"/>
                <a:cs typeface="Calibri"/>
              </a:rPr>
              <a:t>issues</a:t>
            </a:r>
            <a:r>
              <a:rPr sz="2800" b="0" spc="24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000000"/>
                </a:solidFill>
                <a:latin typeface="Calibri"/>
                <a:cs typeface="Calibri"/>
              </a:rPr>
              <a:t>relevant</a:t>
            </a:r>
            <a:r>
              <a:rPr sz="2800" b="0" spc="2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sz="2800" b="0" spc="2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000000"/>
                </a:solidFill>
                <a:latin typeface="Calibri"/>
                <a:cs typeface="Calibri"/>
              </a:rPr>
              <a:t>solid/hazardous</a:t>
            </a:r>
            <a:r>
              <a:rPr sz="2800" b="0" spc="2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b="0" dirty="0">
                <a:solidFill>
                  <a:srgbClr val="000000"/>
                </a:solidFill>
                <a:latin typeface="Calibri"/>
                <a:cs typeface="Calibri"/>
              </a:rPr>
              <a:t>waste</a:t>
            </a:r>
            <a:r>
              <a:rPr sz="2800" b="0" spc="2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b="0" spc="-25" dirty="0">
                <a:solidFill>
                  <a:srgbClr val="000000"/>
                </a:solidFill>
                <a:latin typeface="Calibri"/>
                <a:cs typeface="Calibri"/>
              </a:rPr>
              <a:t>and </a:t>
            </a:r>
            <a:r>
              <a:rPr sz="2800" b="0" dirty="0">
                <a:solidFill>
                  <a:srgbClr val="000000"/>
                </a:solidFill>
                <a:latin typeface="Calibri"/>
                <a:cs typeface="Calibri"/>
              </a:rPr>
              <a:t>recycling</a:t>
            </a:r>
            <a:r>
              <a:rPr sz="2800" b="0" spc="-114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800" b="0" spc="-10" dirty="0">
                <a:solidFill>
                  <a:srgbClr val="000000"/>
                </a:solidFill>
                <a:latin typeface="Calibri"/>
                <a:cs typeface="Calibri"/>
              </a:rPr>
              <a:t>issues: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92509" y="3523027"/>
            <a:ext cx="6244590" cy="2040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Calibri"/>
                <a:cs typeface="Calibri"/>
              </a:rPr>
              <a:t>Arkansas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Environmental,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Energy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Water </a:t>
            </a:r>
            <a:r>
              <a:rPr sz="2800" dirty="0">
                <a:latin typeface="Calibri"/>
                <a:cs typeface="Calibri"/>
              </a:rPr>
              <a:t>Law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Blog </a:t>
            </a:r>
            <a:r>
              <a:rPr sz="2800" spc="-10" dirty="0">
                <a:latin typeface="Calibri"/>
                <a:cs typeface="Calibri"/>
                <a:hlinkClick r:id="rId2"/>
              </a:rPr>
              <a:t>http://www.mitchellwilliamslaw.com/blog</a:t>
            </a:r>
            <a:endParaRPr sz="2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905"/>
              </a:spcBef>
            </a:pPr>
            <a:r>
              <a:rPr sz="2400" dirty="0">
                <a:latin typeface="Calibri"/>
                <a:cs typeface="Calibri"/>
              </a:rPr>
              <a:t>Three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posts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five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days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week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1416050" marR="5080" indent="-1369060">
              <a:lnSpc>
                <a:spcPct val="100000"/>
              </a:lnSpc>
              <a:spcBef>
                <a:spcPts val="100"/>
              </a:spcBef>
            </a:pPr>
            <a:r>
              <a:rPr dirty="0"/>
              <a:t>Illegal</a:t>
            </a:r>
            <a:r>
              <a:rPr spc="-45" dirty="0"/>
              <a:t> </a:t>
            </a:r>
            <a:r>
              <a:rPr spc="-10" dirty="0"/>
              <a:t>Dumping/Environmental</a:t>
            </a:r>
            <a:r>
              <a:rPr spc="-65" dirty="0"/>
              <a:t> </a:t>
            </a:r>
            <a:r>
              <a:rPr dirty="0"/>
              <a:t>Justice:</a:t>
            </a:r>
            <a:r>
              <a:rPr spc="-55" dirty="0"/>
              <a:t> </a:t>
            </a:r>
            <a:r>
              <a:rPr dirty="0"/>
              <a:t>U.S.</a:t>
            </a:r>
            <a:r>
              <a:rPr spc="-50" dirty="0"/>
              <a:t> </a:t>
            </a:r>
            <a:r>
              <a:rPr dirty="0"/>
              <a:t>Department</a:t>
            </a:r>
            <a:r>
              <a:rPr spc="-40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dirty="0"/>
              <a:t>Justice</a:t>
            </a:r>
            <a:r>
              <a:rPr spc="-55" dirty="0"/>
              <a:t> </a:t>
            </a:r>
            <a:r>
              <a:rPr spc="-25" dirty="0"/>
              <a:t>and </a:t>
            </a:r>
            <a:r>
              <a:rPr dirty="0"/>
              <a:t>City</a:t>
            </a:r>
            <a:r>
              <a:rPr spc="-60" dirty="0"/>
              <a:t> </a:t>
            </a:r>
            <a:r>
              <a:rPr dirty="0"/>
              <a:t>of</a:t>
            </a:r>
            <a:r>
              <a:rPr spc="-55" dirty="0"/>
              <a:t> </a:t>
            </a:r>
            <a:r>
              <a:rPr dirty="0"/>
              <a:t>Houston,</a:t>
            </a:r>
            <a:r>
              <a:rPr spc="-70" dirty="0"/>
              <a:t> </a:t>
            </a:r>
            <a:r>
              <a:rPr spc="-35" dirty="0"/>
              <a:t>Texas,</a:t>
            </a:r>
            <a:r>
              <a:rPr spc="-55" dirty="0"/>
              <a:t> </a:t>
            </a:r>
            <a:r>
              <a:rPr dirty="0"/>
              <a:t>Enter</a:t>
            </a:r>
            <a:r>
              <a:rPr spc="-50" dirty="0"/>
              <a:t> </a:t>
            </a:r>
            <a:r>
              <a:rPr dirty="0"/>
              <a:t>into</a:t>
            </a:r>
            <a:r>
              <a:rPr spc="-65" dirty="0"/>
              <a:t> </a:t>
            </a:r>
            <a:r>
              <a:rPr spc="-10" dirty="0"/>
              <a:t>Settlement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40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745233"/>
            <a:ext cx="7938134" cy="343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Settlement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Agreement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establish: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three-</a:t>
            </a:r>
            <a:r>
              <a:rPr sz="1600" dirty="0">
                <a:latin typeface="Times New Roman"/>
                <a:cs typeface="Times New Roman"/>
              </a:rPr>
              <a:t>year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period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federal</a:t>
            </a:r>
            <a:r>
              <a:rPr sz="1600" spc="-10" dirty="0">
                <a:latin typeface="Times New Roman"/>
                <a:cs typeface="Times New Roman"/>
              </a:rPr>
              <a:t> monitoring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Daily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reporting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obligations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marR="5080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Enhanced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community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outreach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impacted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neighborhoods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(including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engagement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residences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limited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English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proficiency)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Consideration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actions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combat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commercial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sources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illegal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dumping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Reduced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restrictions for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residents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seeking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use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waste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depositories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Federal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civil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rights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training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program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specified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civil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employees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1624330" marR="5080" indent="-1301750">
              <a:lnSpc>
                <a:spcPct val="100000"/>
              </a:lnSpc>
              <a:spcBef>
                <a:spcPts val="100"/>
              </a:spcBef>
            </a:pPr>
            <a:r>
              <a:rPr dirty="0"/>
              <a:t>OSHA</a:t>
            </a:r>
            <a:r>
              <a:rPr spc="-70" dirty="0"/>
              <a:t> </a:t>
            </a:r>
            <a:r>
              <a:rPr spc="-10" dirty="0"/>
              <a:t>Enforcement:</a:t>
            </a:r>
            <a:r>
              <a:rPr spc="-60" dirty="0"/>
              <a:t> </a:t>
            </a:r>
            <a:r>
              <a:rPr dirty="0"/>
              <a:t>Proposed</a:t>
            </a:r>
            <a:r>
              <a:rPr spc="-65" dirty="0"/>
              <a:t> </a:t>
            </a:r>
            <a:r>
              <a:rPr dirty="0"/>
              <a:t>Penalties</a:t>
            </a:r>
            <a:r>
              <a:rPr spc="-75" dirty="0"/>
              <a:t> </a:t>
            </a:r>
            <a:r>
              <a:rPr dirty="0"/>
              <a:t>Addressing</a:t>
            </a:r>
            <a:r>
              <a:rPr spc="-75" dirty="0"/>
              <a:t> </a:t>
            </a:r>
            <a:r>
              <a:rPr dirty="0"/>
              <a:t>National</a:t>
            </a:r>
            <a:r>
              <a:rPr spc="-70" dirty="0"/>
              <a:t> </a:t>
            </a:r>
            <a:r>
              <a:rPr spc="-20" dirty="0"/>
              <a:t>Tank </a:t>
            </a:r>
            <a:r>
              <a:rPr dirty="0"/>
              <a:t>Cleaning</a:t>
            </a:r>
            <a:r>
              <a:rPr spc="-80" dirty="0"/>
              <a:t> </a:t>
            </a:r>
            <a:r>
              <a:rPr dirty="0"/>
              <a:t>Company</a:t>
            </a:r>
            <a:r>
              <a:rPr spc="-80" dirty="0"/>
              <a:t> </a:t>
            </a:r>
            <a:r>
              <a:rPr dirty="0"/>
              <a:t>for</a:t>
            </a:r>
            <a:r>
              <a:rPr spc="-70" dirty="0"/>
              <a:t> </a:t>
            </a:r>
            <a:r>
              <a:rPr dirty="0"/>
              <a:t>Alleged</a:t>
            </a:r>
            <a:r>
              <a:rPr spc="-60" dirty="0"/>
              <a:t> </a:t>
            </a:r>
            <a:r>
              <a:rPr spc="-10" dirty="0"/>
              <a:t>Violations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41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58647" y="1632299"/>
            <a:ext cx="7279640" cy="2951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Occupational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Safety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Health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Administration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issued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October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23rd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news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release </a:t>
            </a:r>
            <a:r>
              <a:rPr sz="1600" dirty="0">
                <a:latin typeface="Times New Roman"/>
                <a:cs typeface="Times New Roman"/>
              </a:rPr>
              <a:t>stating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cited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Trimac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Transportation,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Inc.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alleged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violations.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TTI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described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news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release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national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tank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cleaning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company.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258445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news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release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provides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two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TTI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employees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have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suffered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injuries </a:t>
            </a:r>
            <a:r>
              <a:rPr sz="1600" dirty="0">
                <a:latin typeface="Times New Roman"/>
                <a:cs typeface="Times New Roman"/>
              </a:rPr>
              <a:t>when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exposed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hydrogen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sulfide.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253365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gas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stated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have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been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present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during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cleaning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process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tanker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truck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on </a:t>
            </a:r>
            <a:r>
              <a:rPr sz="1600" dirty="0">
                <a:latin typeface="Times New Roman"/>
                <a:cs typeface="Times New Roman"/>
              </a:rPr>
              <a:t>April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25th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Beaumont,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Texas.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20" dirty="0">
                <a:latin typeface="Times New Roman"/>
                <a:cs typeface="Times New Roman"/>
              </a:rPr>
              <a:t>Tank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cleaning/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confined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space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OSHA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enforcement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priority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1624330" marR="5080" indent="-1301750">
              <a:lnSpc>
                <a:spcPct val="100000"/>
              </a:lnSpc>
              <a:spcBef>
                <a:spcPts val="100"/>
              </a:spcBef>
            </a:pPr>
            <a:r>
              <a:rPr dirty="0"/>
              <a:t>OSHA</a:t>
            </a:r>
            <a:r>
              <a:rPr spc="-70" dirty="0"/>
              <a:t> </a:t>
            </a:r>
            <a:r>
              <a:rPr spc="-10" dirty="0"/>
              <a:t>Enforcement:</a:t>
            </a:r>
            <a:r>
              <a:rPr spc="-60" dirty="0"/>
              <a:t> </a:t>
            </a:r>
            <a:r>
              <a:rPr dirty="0"/>
              <a:t>Proposed</a:t>
            </a:r>
            <a:r>
              <a:rPr spc="-65" dirty="0"/>
              <a:t> </a:t>
            </a:r>
            <a:r>
              <a:rPr dirty="0"/>
              <a:t>Penalties</a:t>
            </a:r>
            <a:r>
              <a:rPr spc="-75" dirty="0"/>
              <a:t> </a:t>
            </a:r>
            <a:r>
              <a:rPr dirty="0"/>
              <a:t>Addressing</a:t>
            </a:r>
            <a:r>
              <a:rPr spc="-75" dirty="0"/>
              <a:t> </a:t>
            </a:r>
            <a:r>
              <a:rPr dirty="0"/>
              <a:t>National</a:t>
            </a:r>
            <a:r>
              <a:rPr spc="-70" dirty="0"/>
              <a:t> </a:t>
            </a:r>
            <a:r>
              <a:rPr spc="-20" dirty="0"/>
              <a:t>Tank </a:t>
            </a:r>
            <a:r>
              <a:rPr dirty="0"/>
              <a:t>Cleaning</a:t>
            </a:r>
            <a:r>
              <a:rPr spc="-80" dirty="0"/>
              <a:t> </a:t>
            </a:r>
            <a:r>
              <a:rPr dirty="0"/>
              <a:t>Company</a:t>
            </a:r>
            <a:r>
              <a:rPr spc="-80" dirty="0"/>
              <a:t> </a:t>
            </a:r>
            <a:r>
              <a:rPr dirty="0"/>
              <a:t>for</a:t>
            </a:r>
            <a:r>
              <a:rPr spc="-70" dirty="0"/>
              <a:t> </a:t>
            </a:r>
            <a:r>
              <a:rPr dirty="0"/>
              <a:t>Alleged</a:t>
            </a:r>
            <a:r>
              <a:rPr spc="-60" dirty="0"/>
              <a:t> </a:t>
            </a:r>
            <a:r>
              <a:rPr spc="-10" dirty="0"/>
              <a:t>Violations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42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612140" y="1745233"/>
            <a:ext cx="5781675" cy="3195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imes New Roman"/>
                <a:cs typeface="Times New Roman"/>
              </a:rPr>
              <a:t>OSHA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alleges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10" dirty="0">
                <a:latin typeface="Times New Roman"/>
                <a:cs typeface="Times New Roman"/>
              </a:rPr>
              <a:t> company: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Failed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provide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adequate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respiratory </a:t>
            </a:r>
            <a:r>
              <a:rPr sz="1600" spc="-10" dirty="0">
                <a:latin typeface="Times New Roman"/>
                <a:cs typeface="Times New Roman"/>
              </a:rPr>
              <a:t>protection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Did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evaluate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worksite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possible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respiratory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hazards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Did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monitor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employees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exposure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other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substances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Failed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provide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workers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appropriate</a:t>
            </a:r>
            <a:r>
              <a:rPr sz="1600" spc="-10" dirty="0">
                <a:latin typeface="Times New Roman"/>
                <a:cs typeface="Times New Roman"/>
              </a:rPr>
              <a:t> respirators</a:t>
            </a:r>
            <a:endParaRPr sz="1600">
              <a:latin typeface="Times New Roman"/>
              <a:cs typeface="Times New Roman"/>
            </a:endParaRPr>
          </a:p>
          <a:p>
            <a:pPr marL="12700" marR="1946275" indent="743585">
              <a:lnSpc>
                <a:spcPct val="2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Did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conduct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respiratory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fit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testing OSHA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proposed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penalties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$399,349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95" marR="5080" indent="63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Medical</a:t>
            </a:r>
            <a:r>
              <a:rPr spc="-50" dirty="0"/>
              <a:t> </a:t>
            </a:r>
            <a:r>
              <a:rPr spc="-20" dirty="0"/>
              <a:t>Waste/Hazardous</a:t>
            </a:r>
            <a:r>
              <a:rPr spc="-45" dirty="0"/>
              <a:t> </a:t>
            </a:r>
            <a:r>
              <a:rPr spc="-20" dirty="0"/>
              <a:t>Waste</a:t>
            </a:r>
            <a:r>
              <a:rPr spc="-50" dirty="0"/>
              <a:t> </a:t>
            </a:r>
            <a:r>
              <a:rPr spc="-10" dirty="0"/>
              <a:t>Enforcement:</a:t>
            </a:r>
            <a:r>
              <a:rPr spc="-50" dirty="0"/>
              <a:t> </a:t>
            </a:r>
            <a:r>
              <a:rPr dirty="0"/>
              <a:t>California</a:t>
            </a:r>
            <a:r>
              <a:rPr spc="-55" dirty="0"/>
              <a:t> </a:t>
            </a:r>
            <a:r>
              <a:rPr spc="-10" dirty="0"/>
              <a:t>Attorney </a:t>
            </a:r>
            <a:r>
              <a:rPr dirty="0"/>
              <a:t>General</a:t>
            </a:r>
            <a:r>
              <a:rPr spc="-40" dirty="0"/>
              <a:t> </a:t>
            </a:r>
            <a:r>
              <a:rPr dirty="0"/>
              <a:t>and</a:t>
            </a:r>
            <a:r>
              <a:rPr spc="-60" dirty="0"/>
              <a:t> </a:t>
            </a:r>
            <a:r>
              <a:rPr dirty="0"/>
              <a:t>California</a:t>
            </a:r>
            <a:r>
              <a:rPr spc="-65" dirty="0"/>
              <a:t> </a:t>
            </a:r>
            <a:r>
              <a:rPr dirty="0"/>
              <a:t>Hospital</a:t>
            </a:r>
            <a:r>
              <a:rPr spc="-70" dirty="0"/>
              <a:t> </a:t>
            </a:r>
            <a:r>
              <a:rPr spc="-10" dirty="0"/>
              <a:t>Organization/Health</a:t>
            </a:r>
            <a:r>
              <a:rPr spc="-65" dirty="0"/>
              <a:t> </a:t>
            </a:r>
            <a:r>
              <a:rPr dirty="0"/>
              <a:t>Plan</a:t>
            </a:r>
            <a:r>
              <a:rPr spc="-70" dirty="0"/>
              <a:t> </a:t>
            </a:r>
            <a:r>
              <a:rPr dirty="0"/>
              <a:t>Enter</a:t>
            </a:r>
            <a:r>
              <a:rPr spc="-60" dirty="0"/>
              <a:t> </a:t>
            </a:r>
            <a:r>
              <a:rPr spc="-20" dirty="0"/>
              <a:t>into </a:t>
            </a:r>
            <a:r>
              <a:rPr spc="-10" dirty="0"/>
              <a:t>Settlement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43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870806"/>
            <a:ext cx="8060690" cy="28759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latin typeface="Times New Roman"/>
                <a:cs typeface="Times New Roman"/>
              </a:rPr>
              <a:t>The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California</a:t>
            </a:r>
            <a:r>
              <a:rPr sz="1700" spc="-10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Attorney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General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and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six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State</a:t>
            </a:r>
            <a:r>
              <a:rPr sz="1700" spc="-10" dirty="0">
                <a:latin typeface="Times New Roman"/>
                <a:cs typeface="Times New Roman"/>
              </a:rPr>
              <a:t> District</a:t>
            </a:r>
            <a:r>
              <a:rPr sz="1700" spc="-9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Attorneys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entered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into</a:t>
            </a:r>
            <a:r>
              <a:rPr sz="1700" spc="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Settlement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on </a:t>
            </a:r>
            <a:r>
              <a:rPr sz="1700" dirty="0">
                <a:latin typeface="Times New Roman"/>
                <a:cs typeface="Times New Roman"/>
              </a:rPr>
              <a:t>September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8th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with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Kaiser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Foundation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Health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Plan,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Inc.,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and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Kaiser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Foundation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Hospitals </a:t>
            </a:r>
            <a:r>
              <a:rPr sz="1700" dirty="0">
                <a:latin typeface="Times New Roman"/>
                <a:cs typeface="Times New Roman"/>
              </a:rPr>
              <a:t>addressing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alleged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violations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of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regulations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involving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both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hazardous</a:t>
            </a:r>
            <a:r>
              <a:rPr sz="1700" spc="-5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waste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and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medical </a:t>
            </a:r>
            <a:r>
              <a:rPr sz="1700" dirty="0">
                <a:latin typeface="Times New Roman"/>
                <a:cs typeface="Times New Roman"/>
              </a:rPr>
              <a:t>waste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management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requirements.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49530">
              <a:lnSpc>
                <a:spcPct val="100000"/>
              </a:lnSpc>
            </a:pPr>
            <a:r>
              <a:rPr sz="1700" dirty="0">
                <a:latin typeface="Times New Roman"/>
                <a:cs typeface="Times New Roman"/>
              </a:rPr>
              <a:t>The</a:t>
            </a:r>
            <a:r>
              <a:rPr sz="1700" spc="-5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California</a:t>
            </a:r>
            <a:r>
              <a:rPr sz="1700" spc="-9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Attorney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General’s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Office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states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that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the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Settlement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was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the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result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of </a:t>
            </a:r>
            <a:r>
              <a:rPr sz="1700" dirty="0">
                <a:latin typeface="Times New Roman"/>
                <a:cs typeface="Times New Roman"/>
              </a:rPr>
              <a:t>undercover</a:t>
            </a:r>
            <a:r>
              <a:rPr sz="1700" spc="-5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inspections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conducted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by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the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referenced</a:t>
            </a:r>
            <a:r>
              <a:rPr sz="1700" spc="-5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District</a:t>
            </a:r>
            <a:r>
              <a:rPr sz="1700" spc="-9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Attorneys’</a:t>
            </a:r>
            <a:r>
              <a:rPr sz="1700" spc="-1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Offices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of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dumpsters </a:t>
            </a:r>
            <a:r>
              <a:rPr sz="1700" dirty="0">
                <a:latin typeface="Times New Roman"/>
                <a:cs typeface="Times New Roman"/>
              </a:rPr>
              <a:t>from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16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different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Kaiser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facilities.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164465">
              <a:lnSpc>
                <a:spcPct val="100000"/>
              </a:lnSpc>
            </a:pPr>
            <a:r>
              <a:rPr sz="1700" dirty="0">
                <a:latin typeface="Times New Roman"/>
                <a:cs typeface="Times New Roman"/>
              </a:rPr>
              <a:t>They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are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stated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to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have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reviewed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the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contents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of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unsecured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dumpsters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destined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for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disposal </a:t>
            </a:r>
            <a:r>
              <a:rPr sz="1700" dirty="0">
                <a:latin typeface="Times New Roman"/>
                <a:cs typeface="Times New Roman"/>
              </a:rPr>
              <a:t>for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publicly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accessible</a:t>
            </a:r>
            <a:r>
              <a:rPr sz="1700" spc="-5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landfills.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795" marR="5080" indent="63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Medical</a:t>
            </a:r>
            <a:r>
              <a:rPr spc="-50" dirty="0"/>
              <a:t> </a:t>
            </a:r>
            <a:r>
              <a:rPr spc="-20" dirty="0"/>
              <a:t>Waste/Hazardous</a:t>
            </a:r>
            <a:r>
              <a:rPr spc="-45" dirty="0"/>
              <a:t> </a:t>
            </a:r>
            <a:r>
              <a:rPr spc="-20" dirty="0"/>
              <a:t>Waste</a:t>
            </a:r>
            <a:r>
              <a:rPr spc="-50" dirty="0"/>
              <a:t> </a:t>
            </a:r>
            <a:r>
              <a:rPr spc="-10" dirty="0"/>
              <a:t>Enforcement:</a:t>
            </a:r>
            <a:r>
              <a:rPr spc="-50" dirty="0"/>
              <a:t> </a:t>
            </a:r>
            <a:r>
              <a:rPr dirty="0"/>
              <a:t>California</a:t>
            </a:r>
            <a:r>
              <a:rPr spc="-55" dirty="0"/>
              <a:t> </a:t>
            </a:r>
            <a:r>
              <a:rPr spc="-10" dirty="0"/>
              <a:t>Attorney </a:t>
            </a:r>
            <a:r>
              <a:rPr dirty="0"/>
              <a:t>General</a:t>
            </a:r>
            <a:r>
              <a:rPr spc="-40" dirty="0"/>
              <a:t> </a:t>
            </a:r>
            <a:r>
              <a:rPr dirty="0"/>
              <a:t>and</a:t>
            </a:r>
            <a:r>
              <a:rPr spc="-60" dirty="0"/>
              <a:t> </a:t>
            </a:r>
            <a:r>
              <a:rPr dirty="0"/>
              <a:t>California</a:t>
            </a:r>
            <a:r>
              <a:rPr spc="-65" dirty="0"/>
              <a:t> </a:t>
            </a:r>
            <a:r>
              <a:rPr dirty="0"/>
              <a:t>Hospital</a:t>
            </a:r>
            <a:r>
              <a:rPr spc="-70" dirty="0"/>
              <a:t> </a:t>
            </a:r>
            <a:r>
              <a:rPr spc="-10" dirty="0"/>
              <a:t>Organization/Health</a:t>
            </a:r>
            <a:r>
              <a:rPr spc="-65" dirty="0"/>
              <a:t> </a:t>
            </a:r>
            <a:r>
              <a:rPr dirty="0"/>
              <a:t>Plan</a:t>
            </a:r>
            <a:r>
              <a:rPr spc="-70" dirty="0"/>
              <a:t> </a:t>
            </a:r>
            <a:r>
              <a:rPr dirty="0"/>
              <a:t>Enter</a:t>
            </a:r>
            <a:r>
              <a:rPr spc="-60" dirty="0"/>
              <a:t> </a:t>
            </a:r>
            <a:r>
              <a:rPr spc="-20" dirty="0"/>
              <a:t>into </a:t>
            </a:r>
            <a:r>
              <a:rPr spc="-10" dirty="0"/>
              <a:t>Settlement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44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872330"/>
            <a:ext cx="8048625" cy="41706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Allegedly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discovered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were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items such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as: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marR="5080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Hazardous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medical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waste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(aerosols,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cleansers,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sanitizers,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batteries,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electronic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wastes, </a:t>
            </a:r>
            <a:r>
              <a:rPr sz="1600" dirty="0">
                <a:latin typeface="Times New Roman"/>
                <a:cs typeface="Times New Roman"/>
              </a:rPr>
              <a:t>syringes,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metal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tubing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bodily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fluids,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pharmaceuticals)</a:t>
            </a: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10,000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paper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records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containing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information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over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7,700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patients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Settlement requires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Kaiser: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Pay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$47,250,000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penalty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includes: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marR="88900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additional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$1.75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million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civil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penalties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within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five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years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entry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final </a:t>
            </a:r>
            <a:r>
              <a:rPr sz="1600" dirty="0">
                <a:latin typeface="Times New Roman"/>
                <a:cs typeface="Times New Roman"/>
              </a:rPr>
              <a:t>judgment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Kaiser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not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spent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$30.5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million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California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facilities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implement </a:t>
            </a:r>
            <a:r>
              <a:rPr sz="1600" dirty="0">
                <a:latin typeface="Times New Roman"/>
                <a:cs typeface="Times New Roman"/>
              </a:rPr>
              <a:t>enhanced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environmental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compliance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measures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ensure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compliance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relevant </a:t>
            </a:r>
            <a:r>
              <a:rPr sz="1600" dirty="0">
                <a:latin typeface="Times New Roman"/>
                <a:cs typeface="Times New Roman"/>
              </a:rPr>
              <a:t>provisions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law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alleged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have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been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violated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marR="555625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Retain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independent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third-</a:t>
            </a:r>
            <a:r>
              <a:rPr sz="1600" dirty="0">
                <a:latin typeface="Times New Roman"/>
                <a:cs typeface="Times New Roman"/>
              </a:rPr>
              <a:t>party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auditor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conduct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520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trash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compactor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audits</a:t>
            </a:r>
            <a:r>
              <a:rPr sz="1600" spc="-25" dirty="0">
                <a:latin typeface="Times New Roman"/>
                <a:cs typeface="Times New Roman"/>
              </a:rPr>
              <a:t> at </a:t>
            </a:r>
            <a:r>
              <a:rPr sz="1600" dirty="0">
                <a:latin typeface="Times New Roman"/>
                <a:cs typeface="Times New Roman"/>
              </a:rPr>
              <a:t>Kaiser’s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California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facilities.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2064" y="189072"/>
            <a:ext cx="6748780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Criminal</a:t>
            </a:r>
            <a:r>
              <a:rPr spc="-35" dirty="0"/>
              <a:t> </a:t>
            </a:r>
            <a:r>
              <a:rPr spc="-20" dirty="0"/>
              <a:t>Enforcement/Beverage</a:t>
            </a:r>
            <a:r>
              <a:rPr spc="-10" dirty="0"/>
              <a:t> </a:t>
            </a:r>
            <a:r>
              <a:rPr dirty="0"/>
              <a:t>Container</a:t>
            </a:r>
            <a:r>
              <a:rPr spc="-25" dirty="0"/>
              <a:t> </a:t>
            </a:r>
            <a:r>
              <a:rPr spc="-10" dirty="0"/>
              <a:t>Recycling</a:t>
            </a:r>
            <a:r>
              <a:rPr spc="-45" dirty="0"/>
              <a:t> </a:t>
            </a:r>
            <a:r>
              <a:rPr spc="-10" dirty="0"/>
              <a:t>Program: </a:t>
            </a:r>
            <a:r>
              <a:rPr dirty="0"/>
              <a:t>California</a:t>
            </a:r>
            <a:r>
              <a:rPr spc="-70" dirty="0"/>
              <a:t> </a:t>
            </a:r>
            <a:r>
              <a:rPr spc="-10" dirty="0"/>
              <a:t>Attorney</a:t>
            </a:r>
            <a:r>
              <a:rPr spc="-75" dirty="0"/>
              <a:t> </a:t>
            </a:r>
            <a:r>
              <a:rPr spc="-10" dirty="0"/>
              <a:t>General</a:t>
            </a:r>
            <a:r>
              <a:rPr spc="-65" dirty="0"/>
              <a:t> </a:t>
            </a:r>
            <a:r>
              <a:rPr dirty="0"/>
              <a:t>Files</a:t>
            </a:r>
            <a:r>
              <a:rPr spc="-80" dirty="0"/>
              <a:t> </a:t>
            </a:r>
            <a:r>
              <a:rPr dirty="0"/>
              <a:t>Felony</a:t>
            </a:r>
            <a:r>
              <a:rPr spc="-85" dirty="0"/>
              <a:t> </a:t>
            </a:r>
            <a:r>
              <a:rPr dirty="0"/>
              <a:t>Complaint</a:t>
            </a:r>
            <a:r>
              <a:rPr spc="-95" dirty="0"/>
              <a:t> </a:t>
            </a:r>
            <a:r>
              <a:rPr dirty="0"/>
              <a:t>Against</a:t>
            </a:r>
            <a:r>
              <a:rPr spc="-75" dirty="0"/>
              <a:t> </a:t>
            </a:r>
            <a:r>
              <a:rPr spc="-10" dirty="0"/>
              <a:t>Eight </a:t>
            </a:r>
            <a:r>
              <a:rPr dirty="0"/>
              <a:t>Individuals</a:t>
            </a:r>
            <a:r>
              <a:rPr spc="-85" dirty="0"/>
              <a:t> </a:t>
            </a:r>
            <a:r>
              <a:rPr dirty="0"/>
              <a:t>for</a:t>
            </a:r>
            <a:r>
              <a:rPr spc="-60" dirty="0"/>
              <a:t> </a:t>
            </a:r>
            <a:r>
              <a:rPr dirty="0"/>
              <a:t>Alleged</a:t>
            </a:r>
            <a:r>
              <a:rPr spc="-55" dirty="0"/>
              <a:t> </a:t>
            </a:r>
            <a:r>
              <a:rPr spc="-20" dirty="0"/>
              <a:t>Fraud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45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628490"/>
            <a:ext cx="8107045" cy="3926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29539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imes New Roman"/>
                <a:cs typeface="Times New Roman"/>
              </a:rPr>
              <a:t>The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AG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alleges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suspect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individuals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defrauded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California’s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Beverage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Container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Recycling Program.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4825" indent="-635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California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Redemption</a:t>
            </a:r>
            <a:r>
              <a:rPr sz="1600" spc="-30" dirty="0">
                <a:latin typeface="Times New Roman"/>
                <a:cs typeface="Times New Roman"/>
              </a:rPr>
              <a:t> Value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fee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objective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incentivize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recycling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privately-owned </a:t>
            </a:r>
            <a:r>
              <a:rPr sz="1600" dirty="0">
                <a:latin typeface="Times New Roman"/>
                <a:cs typeface="Times New Roman"/>
              </a:rPr>
              <a:t>centers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5-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10-</a:t>
            </a:r>
            <a:r>
              <a:rPr sz="1600" dirty="0">
                <a:latin typeface="Times New Roman"/>
                <a:cs typeface="Times New Roman"/>
              </a:rPr>
              <a:t>cent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return on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eligible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beverage</a:t>
            </a:r>
            <a:r>
              <a:rPr sz="1600" spc="-10" dirty="0">
                <a:latin typeface="Times New Roman"/>
                <a:cs typeface="Times New Roman"/>
              </a:rPr>
              <a:t> containers.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Only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material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from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California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eligible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redemption under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this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program.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Complaint alleges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individuals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smuggled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178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tons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aluminum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cans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plastic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bottles from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Arizona.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felonies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charged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Complaint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include: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Recycling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fraud</a:t>
            </a: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Grand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theft</a:t>
            </a: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spc="-10" dirty="0">
                <a:latin typeface="Times New Roman"/>
                <a:cs typeface="Times New Roman"/>
              </a:rPr>
              <a:t>Conspiracy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5213" y="199136"/>
            <a:ext cx="7344409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2540" algn="ctr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Underground</a:t>
            </a:r>
            <a:r>
              <a:rPr spc="-70" dirty="0"/>
              <a:t> </a:t>
            </a:r>
            <a:r>
              <a:rPr spc="-10" dirty="0"/>
              <a:t>Storage</a:t>
            </a:r>
            <a:r>
              <a:rPr spc="-50" dirty="0"/>
              <a:t> </a:t>
            </a:r>
            <a:r>
              <a:rPr spc="-25" dirty="0"/>
              <a:t>Tank</a:t>
            </a:r>
            <a:r>
              <a:rPr spc="-50" dirty="0"/>
              <a:t> </a:t>
            </a:r>
            <a:r>
              <a:rPr spc="-10" dirty="0"/>
              <a:t>Fund/California</a:t>
            </a:r>
            <a:r>
              <a:rPr spc="-85" dirty="0"/>
              <a:t> </a:t>
            </a:r>
            <a:r>
              <a:rPr dirty="0"/>
              <a:t>State</a:t>
            </a:r>
            <a:r>
              <a:rPr spc="-50" dirty="0"/>
              <a:t> </a:t>
            </a:r>
            <a:r>
              <a:rPr spc="-10" dirty="0"/>
              <a:t>Water</a:t>
            </a:r>
            <a:r>
              <a:rPr spc="-50" dirty="0"/>
              <a:t> </a:t>
            </a:r>
            <a:r>
              <a:rPr spc="-10" dirty="0"/>
              <a:t>Resources </a:t>
            </a:r>
            <a:r>
              <a:rPr dirty="0"/>
              <a:t>Control</a:t>
            </a:r>
            <a:r>
              <a:rPr spc="-65" dirty="0"/>
              <a:t> </a:t>
            </a:r>
            <a:r>
              <a:rPr dirty="0"/>
              <a:t>Board:</a:t>
            </a:r>
            <a:r>
              <a:rPr spc="-50" dirty="0"/>
              <a:t> </a:t>
            </a:r>
            <a:r>
              <a:rPr dirty="0"/>
              <a:t>Los</a:t>
            </a:r>
            <a:r>
              <a:rPr spc="-40" dirty="0"/>
              <a:t> </a:t>
            </a:r>
            <a:r>
              <a:rPr dirty="0"/>
              <a:t>Angeles</a:t>
            </a:r>
            <a:r>
              <a:rPr spc="-35" dirty="0"/>
              <a:t> </a:t>
            </a:r>
            <a:r>
              <a:rPr spc="-10" dirty="0"/>
              <a:t>Environmental</a:t>
            </a:r>
            <a:r>
              <a:rPr spc="-70" dirty="0"/>
              <a:t> </a:t>
            </a:r>
            <a:r>
              <a:rPr dirty="0"/>
              <a:t>Consulting</a:t>
            </a:r>
            <a:r>
              <a:rPr spc="-75" dirty="0"/>
              <a:t> </a:t>
            </a:r>
            <a:r>
              <a:rPr dirty="0"/>
              <a:t>Firm</a:t>
            </a:r>
            <a:r>
              <a:rPr spc="-55" dirty="0"/>
              <a:t> </a:t>
            </a:r>
            <a:r>
              <a:rPr spc="-10" dirty="0"/>
              <a:t>Enters</a:t>
            </a:r>
            <a:r>
              <a:rPr spc="-45" dirty="0"/>
              <a:t> </a:t>
            </a:r>
            <a:r>
              <a:rPr spc="-20" dirty="0"/>
              <a:t>into </a:t>
            </a:r>
            <a:r>
              <a:rPr dirty="0"/>
              <a:t>Settlement</a:t>
            </a:r>
            <a:r>
              <a:rPr spc="-105" dirty="0"/>
              <a:t> </a:t>
            </a:r>
            <a:r>
              <a:rPr dirty="0"/>
              <a:t>Addressing</a:t>
            </a:r>
            <a:r>
              <a:rPr spc="-110" dirty="0"/>
              <a:t> </a:t>
            </a:r>
            <a:r>
              <a:rPr dirty="0"/>
              <a:t>Alleged</a:t>
            </a:r>
            <a:r>
              <a:rPr spc="-95" dirty="0"/>
              <a:t> </a:t>
            </a:r>
            <a:r>
              <a:rPr dirty="0"/>
              <a:t>Inflated</a:t>
            </a:r>
            <a:r>
              <a:rPr spc="-90" dirty="0"/>
              <a:t> </a:t>
            </a:r>
            <a:r>
              <a:rPr spc="-10" dirty="0"/>
              <a:t>Invoices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46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878648" y="1761560"/>
            <a:ext cx="7204709" cy="4293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04215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California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State</a:t>
            </a:r>
            <a:r>
              <a:rPr sz="2000" spc="-6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Water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Resources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Control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Board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and</a:t>
            </a:r>
            <a:r>
              <a:rPr sz="2000" spc="-1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Associated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Consulting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Civil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&amp;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Environmental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Services,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Inc.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along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with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an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individual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entered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into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 January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17th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document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styled: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i="1" dirty="0">
                <a:solidFill>
                  <a:srgbClr val="444444"/>
                </a:solidFill>
                <a:latin typeface="Times New Roman"/>
                <a:cs typeface="Times New Roman"/>
              </a:rPr>
              <a:t>Settlement</a:t>
            </a:r>
            <a:r>
              <a:rPr sz="2000" i="1" spc="-8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i="1" spc="-10" dirty="0">
                <a:solidFill>
                  <a:srgbClr val="444444"/>
                </a:solidFill>
                <a:latin typeface="Times New Roman"/>
                <a:cs typeface="Times New Roman"/>
              </a:rPr>
              <a:t>Agreement</a:t>
            </a:r>
            <a:r>
              <a:rPr sz="2000" i="1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444444"/>
                </a:solidFill>
                <a:latin typeface="Times New Roman"/>
                <a:cs typeface="Times New Roman"/>
              </a:rPr>
              <a:t>and</a:t>
            </a:r>
            <a:r>
              <a:rPr sz="2000" i="1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444444"/>
                </a:solidFill>
                <a:latin typeface="Times New Roman"/>
                <a:cs typeface="Times New Roman"/>
              </a:rPr>
              <a:t>Stipulation</a:t>
            </a:r>
            <a:r>
              <a:rPr sz="2000" i="1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444444"/>
                </a:solidFill>
                <a:latin typeface="Times New Roman"/>
                <a:cs typeface="Times New Roman"/>
              </a:rPr>
              <a:t>for</a:t>
            </a:r>
            <a:r>
              <a:rPr sz="2000" i="1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444444"/>
                </a:solidFill>
                <a:latin typeface="Times New Roman"/>
                <a:cs typeface="Times New Roman"/>
              </a:rPr>
              <a:t>Entry</a:t>
            </a:r>
            <a:r>
              <a:rPr sz="2000" i="1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444444"/>
                </a:solidFill>
                <a:latin typeface="Times New Roman"/>
                <a:cs typeface="Times New Roman"/>
              </a:rPr>
              <a:t>of</a:t>
            </a:r>
            <a:r>
              <a:rPr sz="2000" i="1" spc="-5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444444"/>
                </a:solidFill>
                <a:latin typeface="Times New Roman"/>
                <a:cs typeface="Times New Roman"/>
              </a:rPr>
              <a:t>Administrative</a:t>
            </a:r>
            <a:r>
              <a:rPr sz="2000" i="1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i="1" spc="-10" dirty="0">
                <a:solidFill>
                  <a:srgbClr val="444444"/>
                </a:solidFill>
                <a:latin typeface="Times New Roman"/>
                <a:cs typeface="Times New Roman"/>
              </a:rPr>
              <a:t>Civil </a:t>
            </a:r>
            <a:r>
              <a:rPr sz="2000" i="1" dirty="0">
                <a:solidFill>
                  <a:srgbClr val="444444"/>
                </a:solidFill>
                <a:latin typeface="Times New Roman"/>
                <a:cs typeface="Times New Roman"/>
              </a:rPr>
              <a:t>Liability</a:t>
            </a:r>
            <a:r>
              <a:rPr sz="2000" i="1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i="1" spc="-10" dirty="0">
                <a:solidFill>
                  <a:srgbClr val="444444"/>
                </a:solidFill>
                <a:latin typeface="Times New Roman"/>
                <a:cs typeface="Times New Roman"/>
              </a:rPr>
              <a:t>Order.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83820" algn="just">
              <a:lnSpc>
                <a:spcPct val="100000"/>
              </a:lnSpc>
            </a:pP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Settlement</a:t>
            </a:r>
            <a:r>
              <a:rPr sz="2000" spc="-114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Agreement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resolves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allegations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that</a:t>
            </a:r>
            <a:r>
              <a:rPr sz="2000" spc="-114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Associated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Consulting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inflated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invoices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submitted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to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Board’s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Underground</a:t>
            </a:r>
            <a:r>
              <a:rPr sz="2000" spc="-5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Storage</a:t>
            </a:r>
            <a:r>
              <a:rPr sz="2000" spc="-8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Tank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Cleanup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Fund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for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remediation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work.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96520" indent="-635" algn="just">
              <a:lnSpc>
                <a:spcPct val="100000"/>
              </a:lnSpc>
            </a:pP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A</a:t>
            </a:r>
            <a:r>
              <a:rPr sz="2000" spc="-114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444444"/>
                </a:solidFill>
                <a:latin typeface="Times New Roman"/>
                <a:cs typeface="Times New Roman"/>
              </a:rPr>
              <a:t>nu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m</a:t>
            </a:r>
            <a:r>
              <a:rPr sz="2000" spc="5" dirty="0">
                <a:solidFill>
                  <a:srgbClr val="444444"/>
                </a:solidFill>
                <a:latin typeface="Times New Roman"/>
                <a:cs typeface="Times New Roman"/>
              </a:rPr>
              <a:t>b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e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r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444444"/>
                </a:solidFill>
                <a:latin typeface="Times New Roman"/>
                <a:cs typeface="Times New Roman"/>
              </a:rPr>
              <a:t>o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f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states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(including</a:t>
            </a:r>
            <a:r>
              <a:rPr sz="2000" spc="-1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444444"/>
                </a:solidFill>
                <a:latin typeface="Times New Roman"/>
                <a:cs typeface="Times New Roman"/>
              </a:rPr>
              <a:t>A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r</a:t>
            </a:r>
            <a:r>
              <a:rPr sz="2000" spc="5" dirty="0">
                <a:solidFill>
                  <a:srgbClr val="444444"/>
                </a:solidFill>
                <a:latin typeface="Times New Roman"/>
                <a:cs typeface="Times New Roman"/>
              </a:rPr>
              <a:t>k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a</a:t>
            </a:r>
            <a:r>
              <a:rPr sz="2000" spc="5" dirty="0">
                <a:solidFill>
                  <a:srgbClr val="444444"/>
                </a:solidFill>
                <a:latin typeface="Times New Roman"/>
                <a:cs typeface="Times New Roman"/>
              </a:rPr>
              <a:t>n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a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s)</a:t>
            </a:r>
            <a:r>
              <a:rPr sz="2000" spc="-5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444444"/>
                </a:solidFill>
                <a:latin typeface="Times New Roman"/>
                <a:cs typeface="Times New Roman"/>
              </a:rPr>
              <a:t>h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a</a:t>
            </a:r>
            <a:r>
              <a:rPr sz="2000" spc="5" dirty="0">
                <a:solidFill>
                  <a:srgbClr val="444444"/>
                </a:solidFill>
                <a:latin typeface="Times New Roman"/>
                <a:cs typeface="Times New Roman"/>
              </a:rPr>
              <a:t>v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e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 UST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f</a:t>
            </a:r>
            <a:r>
              <a:rPr sz="2000" spc="5" dirty="0">
                <a:solidFill>
                  <a:srgbClr val="444444"/>
                </a:solidFill>
                <a:latin typeface="Times New Roman"/>
                <a:cs typeface="Times New Roman"/>
              </a:rPr>
              <a:t>und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that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444444"/>
                </a:solidFill>
                <a:latin typeface="Times New Roman"/>
                <a:cs typeface="Times New Roman"/>
              </a:rPr>
              <a:t>p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r</a:t>
            </a:r>
            <a:r>
              <a:rPr sz="2000" spc="5" dirty="0">
                <a:solidFill>
                  <a:srgbClr val="444444"/>
                </a:solidFill>
                <a:latin typeface="Times New Roman"/>
                <a:cs typeface="Times New Roman"/>
              </a:rPr>
              <a:t>ov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i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d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e 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reimbursement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f</a:t>
            </a:r>
            <a:r>
              <a:rPr sz="2000" spc="5" dirty="0">
                <a:solidFill>
                  <a:srgbClr val="444444"/>
                </a:solidFill>
                <a:latin typeface="Times New Roman"/>
                <a:cs typeface="Times New Roman"/>
              </a:rPr>
              <a:t>o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r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certain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investigative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and/or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corrective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action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costs r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elate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d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to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r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elea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e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fr</a:t>
            </a:r>
            <a:r>
              <a:rPr sz="2000" spc="5" dirty="0">
                <a:solidFill>
                  <a:srgbClr val="444444"/>
                </a:solidFill>
                <a:latin typeface="Times New Roman"/>
                <a:cs typeface="Times New Roman"/>
              </a:rPr>
              <a:t>o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m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petroleum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USTs.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" marR="5080" indent="-2540" algn="ctr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Underground</a:t>
            </a:r>
            <a:r>
              <a:rPr spc="-70" dirty="0"/>
              <a:t> </a:t>
            </a:r>
            <a:r>
              <a:rPr spc="-10" dirty="0"/>
              <a:t>Storage</a:t>
            </a:r>
            <a:r>
              <a:rPr spc="-50" dirty="0"/>
              <a:t> </a:t>
            </a:r>
            <a:r>
              <a:rPr spc="-25" dirty="0"/>
              <a:t>Tank</a:t>
            </a:r>
            <a:r>
              <a:rPr spc="-50" dirty="0"/>
              <a:t> </a:t>
            </a:r>
            <a:r>
              <a:rPr spc="-10" dirty="0"/>
              <a:t>Fund/California</a:t>
            </a:r>
            <a:r>
              <a:rPr spc="-85" dirty="0"/>
              <a:t> </a:t>
            </a:r>
            <a:r>
              <a:rPr dirty="0"/>
              <a:t>State</a:t>
            </a:r>
            <a:r>
              <a:rPr spc="-50" dirty="0"/>
              <a:t> </a:t>
            </a:r>
            <a:r>
              <a:rPr spc="-10" dirty="0"/>
              <a:t>Water</a:t>
            </a:r>
            <a:r>
              <a:rPr spc="-50" dirty="0"/>
              <a:t> </a:t>
            </a:r>
            <a:r>
              <a:rPr spc="-10" dirty="0"/>
              <a:t>Resources </a:t>
            </a:r>
            <a:r>
              <a:rPr dirty="0"/>
              <a:t>Control</a:t>
            </a:r>
            <a:r>
              <a:rPr spc="-65" dirty="0"/>
              <a:t> </a:t>
            </a:r>
            <a:r>
              <a:rPr dirty="0"/>
              <a:t>Board:</a:t>
            </a:r>
            <a:r>
              <a:rPr spc="-50" dirty="0"/>
              <a:t> </a:t>
            </a:r>
            <a:r>
              <a:rPr dirty="0"/>
              <a:t>Los</a:t>
            </a:r>
            <a:r>
              <a:rPr spc="-40" dirty="0"/>
              <a:t> </a:t>
            </a:r>
            <a:r>
              <a:rPr dirty="0"/>
              <a:t>Angeles</a:t>
            </a:r>
            <a:r>
              <a:rPr spc="-35" dirty="0"/>
              <a:t> </a:t>
            </a:r>
            <a:r>
              <a:rPr spc="-10" dirty="0"/>
              <a:t>Environmental</a:t>
            </a:r>
            <a:r>
              <a:rPr spc="-70" dirty="0"/>
              <a:t> </a:t>
            </a:r>
            <a:r>
              <a:rPr dirty="0"/>
              <a:t>Consulting</a:t>
            </a:r>
            <a:r>
              <a:rPr spc="-75" dirty="0"/>
              <a:t> </a:t>
            </a:r>
            <a:r>
              <a:rPr dirty="0"/>
              <a:t>Firm</a:t>
            </a:r>
            <a:r>
              <a:rPr spc="-55" dirty="0"/>
              <a:t> </a:t>
            </a:r>
            <a:r>
              <a:rPr spc="-10" dirty="0"/>
              <a:t>Enters</a:t>
            </a:r>
            <a:r>
              <a:rPr spc="-45" dirty="0"/>
              <a:t> </a:t>
            </a:r>
            <a:r>
              <a:rPr spc="-20" dirty="0"/>
              <a:t>into </a:t>
            </a:r>
            <a:r>
              <a:rPr dirty="0"/>
              <a:t>Settlement</a:t>
            </a:r>
            <a:r>
              <a:rPr spc="-105" dirty="0"/>
              <a:t> </a:t>
            </a:r>
            <a:r>
              <a:rPr dirty="0"/>
              <a:t>Addressing</a:t>
            </a:r>
            <a:r>
              <a:rPr spc="-110" dirty="0"/>
              <a:t> </a:t>
            </a:r>
            <a:r>
              <a:rPr dirty="0"/>
              <a:t>Alleged</a:t>
            </a:r>
            <a:r>
              <a:rPr spc="-95" dirty="0"/>
              <a:t> </a:t>
            </a:r>
            <a:r>
              <a:rPr dirty="0"/>
              <a:t>Inflated</a:t>
            </a:r>
            <a:r>
              <a:rPr spc="-90" dirty="0"/>
              <a:t> </a:t>
            </a:r>
            <a:r>
              <a:rPr spc="-10" dirty="0"/>
              <a:t>Invoices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8775" y="1547961"/>
            <a:ext cx="7338695" cy="4598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6256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Environmental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professionals</a:t>
            </a:r>
            <a:r>
              <a:rPr sz="2000" spc="-5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of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various</a:t>
            </a:r>
            <a:r>
              <a:rPr sz="2000" spc="-5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types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are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often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utilized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to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perform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required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work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and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submit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invoices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for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reimbursement.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46990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Settlement</a:t>
            </a:r>
            <a:r>
              <a:rPr sz="2000" spc="-1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Agreement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alleges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that</a:t>
            </a:r>
            <a:r>
              <a:rPr sz="2000" spc="-1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Associated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Consulting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made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certain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misrepresentations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in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multiple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reimbursement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requests</a:t>
            </a:r>
            <a:r>
              <a:rPr sz="2000" spc="-6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to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California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UST</a:t>
            </a:r>
            <a:r>
              <a:rPr sz="2000" spc="-7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Fund.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34670">
              <a:lnSpc>
                <a:spcPct val="100000"/>
              </a:lnSpc>
            </a:pP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Settlement</a:t>
            </a:r>
            <a:r>
              <a:rPr sz="2000" spc="-1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Agreement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provides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that</a:t>
            </a:r>
            <a:r>
              <a:rPr sz="2000" spc="-1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Associated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Consulting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and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the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individual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dispute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allegations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and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admit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no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wrongdoing.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 Settlement</a:t>
            </a:r>
            <a:r>
              <a:rPr sz="2000" spc="-1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Agreement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also provides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following: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165225" indent="-238125">
              <a:lnSpc>
                <a:spcPct val="100000"/>
              </a:lnSpc>
              <a:buAutoNum type="arabicPeriod"/>
              <a:tabLst>
                <a:tab pos="1165225" algn="l"/>
              </a:tabLst>
            </a:pP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Assessment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of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$150,000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in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penalties.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buClr>
                <a:srgbClr val="444444"/>
              </a:buClr>
              <a:buFont typeface="Times New Roman"/>
              <a:buAutoNum type="arabicPeriod"/>
            </a:pPr>
            <a:endParaRPr sz="2000">
              <a:latin typeface="Times New Roman"/>
              <a:cs typeface="Times New Roman"/>
            </a:endParaRPr>
          </a:p>
          <a:p>
            <a:pPr marL="1181100" indent="-254000">
              <a:lnSpc>
                <a:spcPct val="100000"/>
              </a:lnSpc>
              <a:buAutoNum type="arabicPeriod"/>
              <a:tabLst>
                <a:tab pos="1181100" algn="l"/>
              </a:tabLst>
            </a:pP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Disqualification</a:t>
            </a:r>
            <a:r>
              <a:rPr sz="2000" spc="-6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of</a:t>
            </a:r>
            <a:r>
              <a:rPr sz="2000" spc="-1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Associated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Consulting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and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individual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3222" y="6120197"/>
            <a:ext cx="54146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from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participating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in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future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Board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funding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programs.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54416" y="6275323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Arial"/>
                <a:cs typeface="Arial"/>
              </a:rPr>
              <a:t>47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2843530" marR="5080" indent="-282892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Environmental</a:t>
            </a:r>
            <a:r>
              <a:rPr spc="-70" dirty="0"/>
              <a:t> </a:t>
            </a:r>
            <a:r>
              <a:rPr dirty="0"/>
              <a:t>Services</a:t>
            </a:r>
            <a:r>
              <a:rPr spc="-40" dirty="0"/>
              <a:t> </a:t>
            </a:r>
            <a:r>
              <a:rPr spc="-10" dirty="0"/>
              <a:t>Agreement:</a:t>
            </a:r>
            <a:r>
              <a:rPr spc="-45" dirty="0"/>
              <a:t> </a:t>
            </a:r>
            <a:r>
              <a:rPr spc="-10" dirty="0"/>
              <a:t>Federal</a:t>
            </a:r>
            <a:r>
              <a:rPr spc="-55" dirty="0"/>
              <a:t> </a:t>
            </a:r>
            <a:r>
              <a:rPr dirty="0"/>
              <a:t>Court</a:t>
            </a:r>
            <a:r>
              <a:rPr spc="-55" dirty="0"/>
              <a:t> </a:t>
            </a:r>
            <a:r>
              <a:rPr dirty="0"/>
              <a:t>Addresses</a:t>
            </a:r>
            <a:r>
              <a:rPr spc="-50" dirty="0"/>
              <a:t> </a:t>
            </a:r>
            <a:r>
              <a:rPr spc="-10" dirty="0"/>
              <a:t>Limitation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Liability</a:t>
            </a:r>
            <a:r>
              <a:rPr spc="-50" dirty="0"/>
              <a:t> </a:t>
            </a:r>
            <a:r>
              <a:rPr spc="-10" dirty="0"/>
              <a:t>Clause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48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745233"/>
            <a:ext cx="7813675" cy="3438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59079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United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States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District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Court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addressed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an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April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27th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Order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issues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arising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out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an </a:t>
            </a:r>
            <a:r>
              <a:rPr sz="1600" dirty="0">
                <a:latin typeface="Times New Roman"/>
                <a:cs typeface="Times New Roman"/>
              </a:rPr>
              <a:t>environmental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services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agreement.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See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Thiele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Kaolin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Company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v.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Environmental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Resources </a:t>
            </a:r>
            <a:r>
              <a:rPr sz="1600" spc="-20" dirty="0">
                <a:latin typeface="Times New Roman"/>
                <a:cs typeface="Times New Roman"/>
              </a:rPr>
              <a:t>Management—</a:t>
            </a:r>
            <a:r>
              <a:rPr sz="1600" dirty="0">
                <a:latin typeface="Times New Roman"/>
                <a:cs typeface="Times New Roman"/>
              </a:rPr>
              <a:t>Southeast,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Inc.,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2023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WL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3137991.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One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issues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addressed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limitation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liability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clause.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110236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Thiele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Kaolin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Company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entered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into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agreement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Environmental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Resources </a:t>
            </a:r>
            <a:r>
              <a:rPr sz="1600" spc="-20" dirty="0">
                <a:latin typeface="Times New Roman"/>
                <a:cs typeface="Times New Roman"/>
              </a:rPr>
              <a:t>Management—</a:t>
            </a:r>
            <a:r>
              <a:rPr sz="1600" dirty="0">
                <a:latin typeface="Times New Roman"/>
                <a:cs typeface="Times New Roman"/>
              </a:rPr>
              <a:t>Southeast,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Inc.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329565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ERM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tasked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provide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certain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environmental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due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diligence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services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related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Thiele’s </a:t>
            </a:r>
            <a:r>
              <a:rPr sz="1600" dirty="0">
                <a:latin typeface="Times New Roman"/>
                <a:cs typeface="Times New Roman"/>
              </a:rPr>
              <a:t>potential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acquisition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mining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sites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Sandersville,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GA.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Thiele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alleged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discovery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several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instances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actual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potential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non-</a:t>
            </a:r>
            <a:r>
              <a:rPr sz="1600" dirty="0">
                <a:latin typeface="Times New Roman"/>
                <a:cs typeface="Times New Roman"/>
              </a:rPr>
              <a:t>compliance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federal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environmental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laws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regulations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after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purchase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sites.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2843530" marR="5080" indent="-282892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Environmental</a:t>
            </a:r>
            <a:r>
              <a:rPr spc="-70" dirty="0"/>
              <a:t> </a:t>
            </a:r>
            <a:r>
              <a:rPr dirty="0"/>
              <a:t>Services</a:t>
            </a:r>
            <a:r>
              <a:rPr spc="-40" dirty="0"/>
              <a:t> </a:t>
            </a:r>
            <a:r>
              <a:rPr spc="-10" dirty="0"/>
              <a:t>Agreement:</a:t>
            </a:r>
            <a:r>
              <a:rPr spc="-45" dirty="0"/>
              <a:t> </a:t>
            </a:r>
            <a:r>
              <a:rPr spc="-10" dirty="0"/>
              <a:t>Federal</a:t>
            </a:r>
            <a:r>
              <a:rPr spc="-55" dirty="0"/>
              <a:t> </a:t>
            </a:r>
            <a:r>
              <a:rPr dirty="0"/>
              <a:t>Court</a:t>
            </a:r>
            <a:r>
              <a:rPr spc="-55" dirty="0"/>
              <a:t> </a:t>
            </a:r>
            <a:r>
              <a:rPr dirty="0"/>
              <a:t>Addresses</a:t>
            </a:r>
            <a:r>
              <a:rPr spc="-50" dirty="0"/>
              <a:t> </a:t>
            </a:r>
            <a:r>
              <a:rPr spc="-10" dirty="0"/>
              <a:t>Limitation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Liability</a:t>
            </a:r>
            <a:r>
              <a:rPr spc="-50" dirty="0"/>
              <a:t> </a:t>
            </a:r>
            <a:r>
              <a:rPr spc="-10" dirty="0"/>
              <a:t>Clause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49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78790" y="2116170"/>
            <a:ext cx="7813040" cy="2707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ERM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cited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limitation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liability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clause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reading: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469900" marR="508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UNLESS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OTHERWISE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AGREED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EXPRESSLY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FORTH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PROJECT CONTRACT,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 NO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EVENT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SHALL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80" dirty="0">
                <a:latin typeface="Times New Roman"/>
                <a:cs typeface="Times New Roman"/>
              </a:rPr>
              <a:t>PARTY,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ITS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AFFILIATES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THEIR </a:t>
            </a:r>
            <a:r>
              <a:rPr sz="1600" dirty="0">
                <a:latin typeface="Times New Roman"/>
                <a:cs typeface="Times New Roman"/>
              </a:rPr>
              <a:t>RESPECTIVE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OFFICERS,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DIRECTORS,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EMPLOYEES,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LIABLE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OTHER </a:t>
            </a:r>
            <a:r>
              <a:rPr sz="1600" spc="-60" dirty="0">
                <a:latin typeface="Times New Roman"/>
                <a:cs typeface="Times New Roman"/>
              </a:rPr>
              <a:t>PARTY</a:t>
            </a:r>
            <a:r>
              <a:rPr sz="1600" spc="-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AND/OR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ANYONE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CLAIMING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70" dirty="0">
                <a:latin typeface="Times New Roman"/>
                <a:cs typeface="Times New Roman"/>
              </a:rPr>
              <a:t>BY,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THROUGH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UNDER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IT,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INCLUDING </a:t>
            </a:r>
            <a:r>
              <a:rPr sz="1600" dirty="0">
                <a:latin typeface="Times New Roman"/>
                <a:cs typeface="Times New Roman"/>
              </a:rPr>
              <a:t>WITHOUT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LIMITATION</a:t>
            </a:r>
            <a:r>
              <a:rPr sz="1600" dirty="0">
                <a:latin typeface="Times New Roman"/>
                <a:cs typeface="Times New Roman"/>
              </a:rPr>
              <a:t> INSURERS,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ANY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LOST,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DELAYED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DIMINISHED </a:t>
            </a:r>
            <a:r>
              <a:rPr sz="1600" dirty="0">
                <a:latin typeface="Times New Roman"/>
                <a:cs typeface="Times New Roman"/>
              </a:rPr>
              <a:t>PROFITS,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REVENUES,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BUSINESS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OPPORTUNITIES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PRODUCTION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FOR </a:t>
            </a:r>
            <a:r>
              <a:rPr sz="1600" dirty="0">
                <a:latin typeface="Times New Roman"/>
                <a:cs typeface="Times New Roman"/>
              </a:rPr>
              <a:t>ANY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INCIDENTAL, </a:t>
            </a:r>
            <a:r>
              <a:rPr sz="1600" dirty="0">
                <a:latin typeface="Times New Roman"/>
                <a:cs typeface="Times New Roman"/>
              </a:rPr>
              <a:t>SPECIAL,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INDIRECT,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PUNITIVE,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EXEMPLARY,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FINANCIAL, </a:t>
            </a:r>
            <a:r>
              <a:rPr sz="1600" dirty="0">
                <a:latin typeface="Times New Roman"/>
                <a:cs typeface="Times New Roman"/>
              </a:rPr>
              <a:t>CONSEQUENTIAL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ECONOMIC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LOSSES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DAMAGES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ANY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KIND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OR </a:t>
            </a:r>
            <a:r>
              <a:rPr sz="1600" spc="-30" dirty="0">
                <a:latin typeface="Times New Roman"/>
                <a:cs typeface="Times New Roman"/>
              </a:rPr>
              <a:t>NATURE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WHATSOEVER,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HOWEVER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CAUSED.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Reconditioning/Used</a:t>
            </a:r>
            <a:r>
              <a:rPr spc="-90" dirty="0"/>
              <a:t> </a:t>
            </a:r>
            <a:r>
              <a:rPr dirty="0"/>
              <a:t>Drum</a:t>
            </a:r>
            <a:r>
              <a:rPr spc="-70" dirty="0"/>
              <a:t> </a:t>
            </a:r>
            <a:r>
              <a:rPr dirty="0"/>
              <a:t>Management:</a:t>
            </a:r>
            <a:r>
              <a:rPr spc="-70" dirty="0"/>
              <a:t> </a:t>
            </a:r>
            <a:r>
              <a:rPr dirty="0"/>
              <a:t>Addressing</a:t>
            </a:r>
            <a:r>
              <a:rPr spc="-85" dirty="0"/>
              <a:t> </a:t>
            </a:r>
            <a:r>
              <a:rPr spc="-20" dirty="0"/>
              <a:t>U.S. </a:t>
            </a:r>
            <a:r>
              <a:rPr spc="-10" dirty="0"/>
              <a:t>Environmental</a:t>
            </a:r>
            <a:r>
              <a:rPr spc="-50" dirty="0"/>
              <a:t> </a:t>
            </a:r>
            <a:r>
              <a:rPr spc="-10" dirty="0"/>
              <a:t>Protection</a:t>
            </a:r>
            <a:r>
              <a:rPr spc="-65" dirty="0"/>
              <a:t> </a:t>
            </a:r>
            <a:r>
              <a:rPr dirty="0"/>
              <a:t>Agency</a:t>
            </a:r>
            <a:r>
              <a:rPr spc="-25" dirty="0"/>
              <a:t> </a:t>
            </a:r>
            <a:r>
              <a:rPr dirty="0"/>
              <a:t>Advance</a:t>
            </a:r>
            <a:r>
              <a:rPr spc="-35" dirty="0"/>
              <a:t> </a:t>
            </a:r>
            <a:r>
              <a:rPr dirty="0"/>
              <a:t>Notice</a:t>
            </a:r>
            <a:r>
              <a:rPr spc="-5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spc="-10" dirty="0"/>
              <a:t>Proposed Rulemaking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612140" y="1745233"/>
            <a:ext cx="7330440" cy="41706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5" dirty="0">
                <a:latin typeface="Times New Roman"/>
                <a:cs typeface="Times New Roman"/>
              </a:rPr>
              <a:t>EPA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issued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an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Advance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Notice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Proposed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Rulemaking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titled: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Used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Drum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Management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Reconditioning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88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Fed.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Reg.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54537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(Aug.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11,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2023)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12700" marR="149225">
              <a:lnSpc>
                <a:spcPct val="100000"/>
              </a:lnSpc>
            </a:pPr>
            <a:r>
              <a:rPr sz="1600" spc="-95" dirty="0">
                <a:latin typeface="Times New Roman"/>
                <a:cs typeface="Times New Roman"/>
              </a:rPr>
              <a:t>EPA’s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ANPR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solicits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information/requests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comments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assist the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Federal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Agency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potential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development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of: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marR="5080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spc="-10" dirty="0">
                <a:latin typeface="Times New Roman"/>
                <a:cs typeface="Times New Roman"/>
              </a:rPr>
              <a:t>non-</a:t>
            </a:r>
            <a:r>
              <a:rPr sz="1600" dirty="0">
                <a:latin typeface="Times New Roman"/>
                <a:cs typeface="Times New Roman"/>
              </a:rPr>
              <a:t>regulatory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regulatory options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would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ensure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proper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management </a:t>
            </a:r>
            <a:r>
              <a:rPr sz="1600" dirty="0">
                <a:latin typeface="Times New Roman"/>
                <a:cs typeface="Times New Roman"/>
              </a:rPr>
              <a:t>if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used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industrial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containers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held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hazardous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chemicals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hazardous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waste, </a:t>
            </a:r>
            <a:r>
              <a:rPr sz="1600" dirty="0">
                <a:latin typeface="Times New Roman"/>
                <a:cs typeface="Times New Roman"/>
              </a:rPr>
              <a:t>up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including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drum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reconditioning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process.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12700" marR="135255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Drum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reconditioning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facilities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clean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recondition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metal and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plastic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type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intermediate </a:t>
            </a:r>
            <a:r>
              <a:rPr sz="1600" dirty="0">
                <a:latin typeface="Times New Roman"/>
                <a:cs typeface="Times New Roman"/>
              </a:rPr>
              <a:t>bulk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containers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resale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re-</a:t>
            </a:r>
            <a:r>
              <a:rPr sz="1600" dirty="0">
                <a:latin typeface="Times New Roman"/>
                <a:cs typeface="Times New Roman"/>
              </a:rPr>
              <a:t>use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cleaning,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restoring,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testing,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certifying </a:t>
            </a:r>
            <a:r>
              <a:rPr sz="1600" spc="-2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industrial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containers.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marR="666115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containers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may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have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held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substances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such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chemicals,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resins,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tars, </a:t>
            </a:r>
            <a:r>
              <a:rPr sz="1600" dirty="0">
                <a:latin typeface="Times New Roman"/>
                <a:cs typeface="Times New Roman"/>
              </a:rPr>
              <a:t>adhesives,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oils,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soaps,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solids,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related</a:t>
            </a:r>
            <a:r>
              <a:rPr sz="1600" spc="-10" dirty="0">
                <a:latin typeface="Times New Roman"/>
                <a:cs typeface="Times New Roman"/>
              </a:rPr>
              <a:t> materials.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2843530" marR="5080" indent="-282892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Environmental</a:t>
            </a:r>
            <a:r>
              <a:rPr spc="-70" dirty="0"/>
              <a:t> </a:t>
            </a:r>
            <a:r>
              <a:rPr dirty="0"/>
              <a:t>Services</a:t>
            </a:r>
            <a:r>
              <a:rPr spc="-40" dirty="0"/>
              <a:t> </a:t>
            </a:r>
            <a:r>
              <a:rPr spc="-10" dirty="0"/>
              <a:t>Agreement:</a:t>
            </a:r>
            <a:r>
              <a:rPr spc="-45" dirty="0"/>
              <a:t> </a:t>
            </a:r>
            <a:r>
              <a:rPr spc="-10" dirty="0"/>
              <a:t>Federal</a:t>
            </a:r>
            <a:r>
              <a:rPr spc="-55" dirty="0"/>
              <a:t> </a:t>
            </a:r>
            <a:r>
              <a:rPr dirty="0"/>
              <a:t>Court</a:t>
            </a:r>
            <a:r>
              <a:rPr spc="-55" dirty="0"/>
              <a:t> </a:t>
            </a:r>
            <a:r>
              <a:rPr dirty="0"/>
              <a:t>Addresses</a:t>
            </a:r>
            <a:r>
              <a:rPr spc="-50" dirty="0"/>
              <a:t> </a:t>
            </a:r>
            <a:r>
              <a:rPr spc="-10" dirty="0"/>
              <a:t>Limitation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Liability</a:t>
            </a:r>
            <a:r>
              <a:rPr spc="-50" dirty="0"/>
              <a:t> </a:t>
            </a:r>
            <a:r>
              <a:rPr spc="-10" dirty="0"/>
              <a:t>Clause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50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78790" y="1872330"/>
            <a:ext cx="7934325" cy="2219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33375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Court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denied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ERM’s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interpretation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limitation 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liability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provision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given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their </a:t>
            </a:r>
            <a:r>
              <a:rPr sz="1600" dirty="0">
                <a:latin typeface="Times New Roman"/>
                <a:cs typeface="Times New Roman"/>
              </a:rPr>
              <a:t>desired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meaning ignored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many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other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relevant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sections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contract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including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indemnification,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insurance,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standard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care,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dispute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resolution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clauses.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139065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Court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also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held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ambiguity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certain clauses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Agreement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could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resolved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in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context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motion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dismiss.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ERM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unsuccessfully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argued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damages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Thiele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identified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were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“de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minimis”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comparison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scope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project it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-10" dirty="0">
                <a:latin typeface="Times New Roman"/>
                <a:cs typeface="Times New Roman"/>
              </a:rPr>
              <a:t> assigned.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2546985" marR="5080" indent="-209296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Underground</a:t>
            </a:r>
            <a:r>
              <a:rPr spc="-55" dirty="0"/>
              <a:t> </a:t>
            </a:r>
            <a:r>
              <a:rPr spc="-10" dirty="0"/>
              <a:t>Storage</a:t>
            </a:r>
            <a:r>
              <a:rPr spc="-40" dirty="0"/>
              <a:t> </a:t>
            </a:r>
            <a:r>
              <a:rPr spc="-25" dirty="0"/>
              <a:t>Tanks/Insurance</a:t>
            </a:r>
            <a:r>
              <a:rPr spc="-65" dirty="0"/>
              <a:t> </a:t>
            </a:r>
            <a:r>
              <a:rPr spc="-10" dirty="0"/>
              <a:t>Coverage:</a:t>
            </a:r>
            <a:r>
              <a:rPr spc="-15" dirty="0"/>
              <a:t> </a:t>
            </a:r>
            <a:r>
              <a:rPr spc="-10" dirty="0"/>
              <a:t>Federal</a:t>
            </a:r>
            <a:r>
              <a:rPr spc="-50" dirty="0"/>
              <a:t> </a:t>
            </a:r>
            <a:r>
              <a:rPr spc="-10" dirty="0"/>
              <a:t>Court </a:t>
            </a:r>
            <a:r>
              <a:rPr dirty="0"/>
              <a:t>Addresses</a:t>
            </a:r>
            <a:r>
              <a:rPr spc="-60" dirty="0"/>
              <a:t> </a:t>
            </a:r>
            <a:r>
              <a:rPr dirty="0"/>
              <a:t>Timing</a:t>
            </a:r>
            <a:r>
              <a:rPr spc="-80" dirty="0"/>
              <a:t> </a:t>
            </a:r>
            <a:r>
              <a:rPr spc="-10" dirty="0"/>
              <a:t>Issue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51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628490"/>
            <a:ext cx="8139430" cy="4170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8509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United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District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Court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addressed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June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23rd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Order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insurance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coverage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issue </a:t>
            </a:r>
            <a:r>
              <a:rPr sz="1600" dirty="0">
                <a:latin typeface="Times New Roman"/>
                <a:cs typeface="Times New Roman"/>
              </a:rPr>
              <a:t>involving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petroleum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release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from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underground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storage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tank.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L.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Squared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Industries,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Inc.</a:t>
            </a:r>
            <a:r>
              <a:rPr sz="1600" spc="-25" dirty="0">
                <a:latin typeface="Times New Roman"/>
                <a:cs typeface="Times New Roman"/>
              </a:rPr>
              <a:t> v. </a:t>
            </a:r>
            <a:r>
              <a:rPr sz="1600" dirty="0">
                <a:latin typeface="Times New Roman"/>
                <a:cs typeface="Times New Roman"/>
              </a:rPr>
              <a:t>Nautilus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Insurance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Company,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issue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considered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whether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insured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provided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timely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notice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during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policy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period.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240029" indent="-635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FDEP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inspected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L.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Squared’s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St.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Augustine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gas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station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identified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two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UST-</a:t>
            </a:r>
            <a:r>
              <a:rPr sz="1600" dirty="0">
                <a:latin typeface="Times New Roman"/>
                <a:cs typeface="Times New Roman"/>
              </a:rPr>
              <a:t>related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violations </a:t>
            </a:r>
            <a:r>
              <a:rPr sz="1600" dirty="0">
                <a:latin typeface="Times New Roman"/>
                <a:cs typeface="Times New Roman"/>
              </a:rPr>
              <a:t>on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May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23,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2017.</a:t>
            </a:r>
            <a:endParaRPr sz="1600">
              <a:latin typeface="Times New Roman"/>
              <a:cs typeface="Times New Roman"/>
            </a:endParaRPr>
          </a:p>
          <a:p>
            <a:pPr marL="12700" marR="1544955">
              <a:lnSpc>
                <a:spcPct val="200000"/>
              </a:lnSpc>
            </a:pPr>
            <a:r>
              <a:rPr sz="1600" dirty="0">
                <a:latin typeface="Times New Roman"/>
                <a:cs typeface="Times New Roman"/>
              </a:rPr>
              <a:t>FDEP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directed L.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Squared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take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corrective action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which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included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hydrotesting. </a:t>
            </a: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eventually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hired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contractor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perform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corrective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action.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Hydrocarbon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vapors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soil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contamination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were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identified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2017.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Discharge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Report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Form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completed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L.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Squared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FDEP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leak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discovered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in </a:t>
            </a:r>
            <a:r>
              <a:rPr sz="1600" dirty="0">
                <a:latin typeface="Times New Roman"/>
                <a:cs typeface="Times New Roman"/>
              </a:rPr>
              <a:t>July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2017.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2546985" marR="5080" indent="-209296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Underground</a:t>
            </a:r>
            <a:r>
              <a:rPr spc="-55" dirty="0"/>
              <a:t> </a:t>
            </a:r>
            <a:r>
              <a:rPr spc="-10" dirty="0"/>
              <a:t>Storage</a:t>
            </a:r>
            <a:r>
              <a:rPr spc="-40" dirty="0"/>
              <a:t> </a:t>
            </a:r>
            <a:r>
              <a:rPr spc="-25" dirty="0"/>
              <a:t>Tanks/Insurance</a:t>
            </a:r>
            <a:r>
              <a:rPr spc="-65" dirty="0"/>
              <a:t> </a:t>
            </a:r>
            <a:r>
              <a:rPr spc="-10" dirty="0"/>
              <a:t>Coverage:</a:t>
            </a:r>
            <a:r>
              <a:rPr spc="-15" dirty="0"/>
              <a:t> </a:t>
            </a:r>
            <a:r>
              <a:rPr spc="-10" dirty="0"/>
              <a:t>Federal</a:t>
            </a:r>
            <a:r>
              <a:rPr spc="-50" dirty="0"/>
              <a:t> </a:t>
            </a:r>
            <a:r>
              <a:rPr spc="-10" dirty="0"/>
              <a:t>Court </a:t>
            </a:r>
            <a:r>
              <a:rPr dirty="0"/>
              <a:t>Addresses</a:t>
            </a:r>
            <a:r>
              <a:rPr spc="-60" dirty="0"/>
              <a:t> </a:t>
            </a:r>
            <a:r>
              <a:rPr dirty="0"/>
              <a:t>Timing</a:t>
            </a:r>
            <a:r>
              <a:rPr spc="-80" dirty="0"/>
              <a:t> </a:t>
            </a:r>
            <a:r>
              <a:rPr spc="-10" dirty="0"/>
              <a:t>Issue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52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613250"/>
            <a:ext cx="8054340" cy="459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DRF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also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instructed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signee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–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L.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Squared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–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to: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500">
              <a:latin typeface="Times New Roman"/>
              <a:cs typeface="Times New Roman"/>
            </a:endParaRPr>
          </a:p>
          <a:p>
            <a:pPr marL="469900" marR="73025">
              <a:lnSpc>
                <a:spcPct val="100000"/>
              </a:lnSpc>
            </a:pPr>
            <a:r>
              <a:rPr sz="1500" dirty="0">
                <a:latin typeface="Times New Roman"/>
                <a:cs typeface="Times New Roman"/>
              </a:rPr>
              <a:t>“.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remember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to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notify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your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insurance</a:t>
            </a:r>
            <a:r>
              <a:rPr sz="1500" spc="-5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company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this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reported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discharge</a:t>
            </a:r>
            <a:r>
              <a:rPr sz="1500" spc="-5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accordance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with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the </a:t>
            </a:r>
            <a:r>
              <a:rPr sz="1500" dirty="0">
                <a:latin typeface="Times New Roman"/>
                <a:cs typeface="Times New Roman"/>
              </a:rPr>
              <a:t>reporting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requirements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outlined</a:t>
            </a:r>
            <a:r>
              <a:rPr sz="1500" spc="-5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your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insurance</a:t>
            </a:r>
            <a:r>
              <a:rPr sz="1500" spc="-5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policy.”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325120">
              <a:lnSpc>
                <a:spcPct val="100000"/>
              </a:lnSpc>
            </a:pPr>
            <a:r>
              <a:rPr sz="1500" dirty="0">
                <a:latin typeface="Times New Roman"/>
                <a:cs typeface="Times New Roman"/>
              </a:rPr>
              <a:t>Nautilus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had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issued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an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insurance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policy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to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L.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Squared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whose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term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ran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from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July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18,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2018,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to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July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18, </a:t>
            </a:r>
            <a:r>
              <a:rPr sz="1500" spc="-10" dirty="0">
                <a:latin typeface="Times New Roman"/>
                <a:cs typeface="Times New Roman"/>
              </a:rPr>
              <a:t>2019.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policy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stated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it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would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pay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on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behalf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L. Squared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when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it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becomes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legally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obligated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to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pay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damages </a:t>
            </a:r>
            <a:r>
              <a:rPr sz="1500" dirty="0">
                <a:latin typeface="Times New Roman"/>
                <a:cs typeface="Times New Roman"/>
              </a:rPr>
              <a:t>because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cleanup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costs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excess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deductible.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133350">
              <a:lnSpc>
                <a:spcPct val="100000"/>
              </a:lnSpc>
            </a:pPr>
            <a:r>
              <a:rPr sz="1500" dirty="0">
                <a:latin typeface="Times New Roman"/>
                <a:cs typeface="Times New Roman"/>
              </a:rPr>
              <a:t>Nautilus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argued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it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was not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obligated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to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cover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costs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associated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with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July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2017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Discharge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Incident </a:t>
            </a:r>
            <a:r>
              <a:rPr sz="1500" dirty="0">
                <a:latin typeface="Times New Roman"/>
                <a:cs typeface="Times New Roman"/>
              </a:rPr>
              <a:t>because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L.</a:t>
            </a:r>
            <a:r>
              <a:rPr sz="1500" spc="-10" dirty="0">
                <a:latin typeface="Times New Roman"/>
                <a:cs typeface="Times New Roman"/>
              </a:rPr>
              <a:t> Squared:</a:t>
            </a:r>
            <a:endParaRPr sz="1500">
              <a:latin typeface="Times New Roman"/>
              <a:cs typeface="Times New Roman"/>
            </a:endParaRPr>
          </a:p>
          <a:p>
            <a:pPr marL="12700" marR="2839085" indent="457200">
              <a:lnSpc>
                <a:spcPct val="200000"/>
              </a:lnSpc>
            </a:pPr>
            <a:r>
              <a:rPr sz="1500" dirty="0">
                <a:latin typeface="Times New Roman"/>
                <a:cs typeface="Times New Roman"/>
              </a:rPr>
              <a:t>“.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. was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clearly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aware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pollution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conditions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in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2017.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. </a:t>
            </a:r>
            <a:r>
              <a:rPr sz="1500" spc="-25" dirty="0">
                <a:latin typeface="Times New Roman"/>
                <a:cs typeface="Times New Roman"/>
              </a:rPr>
              <a:t>.”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phrase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“first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discovered”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is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not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ambiguous.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 marR="300355">
              <a:lnSpc>
                <a:spcPct val="100000"/>
              </a:lnSpc>
            </a:pPr>
            <a:r>
              <a:rPr sz="1500" dirty="0">
                <a:latin typeface="Times New Roman"/>
                <a:cs typeface="Times New Roman"/>
              </a:rPr>
              <a:t>Reading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policy,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court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said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this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means when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L.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Squared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“first</a:t>
            </a:r>
            <a:r>
              <a:rPr sz="1500" spc="-5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became aware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of,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or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should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have </a:t>
            </a:r>
            <a:r>
              <a:rPr sz="1500" dirty="0">
                <a:latin typeface="Times New Roman"/>
                <a:cs typeface="Times New Roman"/>
              </a:rPr>
              <a:t>become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aware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pollution</a:t>
            </a:r>
            <a:r>
              <a:rPr sz="1500" spc="-5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condition.”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6235" y="189072"/>
            <a:ext cx="7480300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Solid</a:t>
            </a:r>
            <a:r>
              <a:rPr spc="-65" dirty="0"/>
              <a:t> </a:t>
            </a:r>
            <a:r>
              <a:rPr spc="-20" dirty="0"/>
              <a:t>Waste</a:t>
            </a:r>
            <a:r>
              <a:rPr spc="-55" dirty="0"/>
              <a:t> </a:t>
            </a:r>
            <a:r>
              <a:rPr dirty="0"/>
              <a:t>Removal</a:t>
            </a:r>
            <a:r>
              <a:rPr spc="-70" dirty="0"/>
              <a:t> </a:t>
            </a:r>
            <a:r>
              <a:rPr spc="-20" dirty="0"/>
              <a:t>Service/Temporary</a:t>
            </a:r>
            <a:r>
              <a:rPr spc="-55" dirty="0"/>
              <a:t> </a:t>
            </a:r>
            <a:r>
              <a:rPr spc="-10" dirty="0"/>
              <a:t>Waste</a:t>
            </a:r>
            <a:r>
              <a:rPr spc="-50" dirty="0"/>
              <a:t> </a:t>
            </a:r>
            <a:r>
              <a:rPr dirty="0"/>
              <a:t>Projects:</a:t>
            </a:r>
            <a:r>
              <a:rPr spc="-80" dirty="0"/>
              <a:t> </a:t>
            </a:r>
            <a:r>
              <a:rPr spc="-10" dirty="0"/>
              <a:t>Carroll </a:t>
            </a:r>
            <a:r>
              <a:rPr spc="-20" dirty="0"/>
              <a:t>County,</a:t>
            </a:r>
            <a:r>
              <a:rPr spc="-60" dirty="0"/>
              <a:t> </a:t>
            </a:r>
            <a:r>
              <a:rPr dirty="0"/>
              <a:t>Arkansas,</a:t>
            </a:r>
            <a:r>
              <a:rPr spc="-40" dirty="0"/>
              <a:t> </a:t>
            </a:r>
            <a:r>
              <a:rPr dirty="0"/>
              <a:t>Circuit</a:t>
            </a:r>
            <a:r>
              <a:rPr spc="-55" dirty="0"/>
              <a:t> </a:t>
            </a:r>
            <a:r>
              <a:rPr dirty="0"/>
              <a:t>Court</a:t>
            </a:r>
            <a:r>
              <a:rPr spc="-60" dirty="0"/>
              <a:t> </a:t>
            </a:r>
            <a:r>
              <a:rPr dirty="0"/>
              <a:t>Complaint</a:t>
            </a:r>
            <a:r>
              <a:rPr spc="-55" dirty="0"/>
              <a:t> </a:t>
            </a:r>
            <a:r>
              <a:rPr dirty="0"/>
              <a:t>Filed</a:t>
            </a:r>
            <a:r>
              <a:rPr spc="-55" dirty="0"/>
              <a:t> </a:t>
            </a:r>
            <a:r>
              <a:rPr dirty="0"/>
              <a:t>Alleging</a:t>
            </a:r>
            <a:r>
              <a:rPr spc="-60" dirty="0"/>
              <a:t> </a:t>
            </a:r>
            <a:r>
              <a:rPr dirty="0"/>
              <a:t>City</a:t>
            </a:r>
            <a:r>
              <a:rPr spc="-40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10" dirty="0"/>
              <a:t>Holiday </a:t>
            </a:r>
            <a:r>
              <a:rPr dirty="0"/>
              <a:t>Island</a:t>
            </a:r>
            <a:r>
              <a:rPr spc="-10" dirty="0"/>
              <a:t> Unconstitutional</a:t>
            </a:r>
            <a:r>
              <a:rPr spc="-25" dirty="0"/>
              <a:t> </a:t>
            </a:r>
            <a:r>
              <a:rPr spc="-10" dirty="0"/>
              <a:t>Monopoly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53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626966"/>
            <a:ext cx="8133715" cy="3394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75895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latin typeface="Times New Roman"/>
                <a:cs typeface="Times New Roman"/>
              </a:rPr>
              <a:t>Steven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Hedrick</a:t>
            </a:r>
            <a:r>
              <a:rPr sz="1700" spc="-5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and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X-</a:t>
            </a:r>
            <a:r>
              <a:rPr sz="1700" dirty="0">
                <a:latin typeface="Times New Roman"/>
                <a:cs typeface="Times New Roman"/>
              </a:rPr>
              <a:t>Dumpsters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filed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an</a:t>
            </a:r>
            <a:r>
              <a:rPr sz="1700" spc="-10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August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22nd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Complaint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in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Carroll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County, </a:t>
            </a:r>
            <a:r>
              <a:rPr sz="1700" dirty="0">
                <a:latin typeface="Times New Roman"/>
                <a:cs typeface="Times New Roman"/>
              </a:rPr>
              <a:t>Arkansas,</a:t>
            </a:r>
            <a:r>
              <a:rPr sz="1700" spc="-6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Circuit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Court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against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the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City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of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Holiday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Island,</a:t>
            </a:r>
            <a:r>
              <a:rPr sz="1700" spc="-10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Arkansas,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alleging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violation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of </a:t>
            </a:r>
            <a:r>
              <a:rPr sz="1700" dirty="0">
                <a:latin typeface="Times New Roman"/>
                <a:cs typeface="Times New Roman"/>
              </a:rPr>
              <a:t>civil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rights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under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the</a:t>
            </a:r>
            <a:r>
              <a:rPr sz="1700" spc="-10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Arkansas</a:t>
            </a:r>
            <a:r>
              <a:rPr sz="1700" spc="-5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Constitution. See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Case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CV</a:t>
            </a:r>
            <a:r>
              <a:rPr sz="1700" spc="-5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No.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2023-</a:t>
            </a:r>
            <a:r>
              <a:rPr sz="1700" spc="-25" dirty="0">
                <a:latin typeface="Times New Roman"/>
                <a:cs typeface="Times New Roman"/>
              </a:rPr>
              <a:t>85.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26034">
              <a:lnSpc>
                <a:spcPct val="100000"/>
              </a:lnSpc>
            </a:pPr>
            <a:r>
              <a:rPr sz="1700" dirty="0">
                <a:latin typeface="Times New Roman"/>
                <a:cs typeface="Times New Roman"/>
              </a:rPr>
              <a:t>The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Complaint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alleges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that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an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Ordinance</a:t>
            </a:r>
            <a:r>
              <a:rPr sz="1700" spc="-5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adopted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by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the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Holiday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Island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City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Council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violates the</a:t>
            </a:r>
            <a:r>
              <a:rPr sz="1700" spc="-10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Arkansas</a:t>
            </a:r>
            <a:r>
              <a:rPr sz="1700" spc="-8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Constitution’s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prohibition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on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monopolies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and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guarantees</a:t>
            </a:r>
            <a:r>
              <a:rPr sz="1700" spc="-6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Plaintiffs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due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process.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700" dirty="0">
                <a:latin typeface="Times New Roman"/>
                <a:cs typeface="Times New Roman"/>
              </a:rPr>
              <a:t>The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Complaint further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alleged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that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Ordinance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2022-</a:t>
            </a:r>
            <a:r>
              <a:rPr sz="1700" dirty="0">
                <a:latin typeface="Times New Roman"/>
                <a:cs typeface="Times New Roman"/>
              </a:rPr>
              <a:t>004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adopted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in</a:t>
            </a:r>
            <a:r>
              <a:rPr sz="1700" spc="-10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April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2022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by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the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Holiday </a:t>
            </a:r>
            <a:r>
              <a:rPr sz="1700" dirty="0">
                <a:latin typeface="Times New Roman"/>
                <a:cs typeface="Times New Roman"/>
              </a:rPr>
              <a:t>Island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City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Council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requires</a:t>
            </a:r>
            <a:r>
              <a:rPr sz="1700" spc="-5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all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residents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and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businesses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within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the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City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to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contract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with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the </a:t>
            </a:r>
            <a:r>
              <a:rPr sz="1700" dirty="0">
                <a:latin typeface="Times New Roman"/>
                <a:cs typeface="Times New Roman"/>
              </a:rPr>
              <a:t>selected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entity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for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the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collection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of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solid</a:t>
            </a:r>
            <a:r>
              <a:rPr sz="1700" spc="-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waste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in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Holiday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Island.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 marR="116205">
              <a:lnSpc>
                <a:spcPct val="100000"/>
              </a:lnSpc>
            </a:pPr>
            <a:r>
              <a:rPr sz="1700" dirty="0">
                <a:latin typeface="Times New Roman"/>
                <a:cs typeface="Times New Roman"/>
              </a:rPr>
              <a:t>The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Ordinance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is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stated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to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authorize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the</a:t>
            </a:r>
            <a:r>
              <a:rPr sz="1700" spc="-1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City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Council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to</a:t>
            </a:r>
            <a:r>
              <a:rPr sz="1700" spc="-1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award</a:t>
            </a:r>
            <a:r>
              <a:rPr sz="1700" spc="-4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an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exclusive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franchise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for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Times New Roman"/>
                <a:cs typeface="Times New Roman"/>
              </a:rPr>
              <a:t>the </a:t>
            </a:r>
            <a:r>
              <a:rPr sz="1700" dirty="0">
                <a:latin typeface="Times New Roman"/>
                <a:cs typeface="Times New Roman"/>
              </a:rPr>
              <a:t>collection</a:t>
            </a:r>
            <a:r>
              <a:rPr sz="1700" spc="-2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of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1700" dirty="0">
                <a:latin typeface="Times New Roman"/>
                <a:cs typeface="Times New Roman"/>
              </a:rPr>
              <a:t>solid</a:t>
            </a:r>
            <a:r>
              <a:rPr sz="1700" spc="-20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waste.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6235" y="189072"/>
            <a:ext cx="7480300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Solid</a:t>
            </a:r>
            <a:r>
              <a:rPr spc="-65" dirty="0"/>
              <a:t> </a:t>
            </a:r>
            <a:r>
              <a:rPr spc="-20" dirty="0"/>
              <a:t>Waste</a:t>
            </a:r>
            <a:r>
              <a:rPr spc="-55" dirty="0"/>
              <a:t> </a:t>
            </a:r>
            <a:r>
              <a:rPr dirty="0"/>
              <a:t>Removal</a:t>
            </a:r>
            <a:r>
              <a:rPr spc="-70" dirty="0"/>
              <a:t> </a:t>
            </a:r>
            <a:r>
              <a:rPr spc="-20" dirty="0"/>
              <a:t>Service/Temporary</a:t>
            </a:r>
            <a:r>
              <a:rPr spc="-55" dirty="0"/>
              <a:t> </a:t>
            </a:r>
            <a:r>
              <a:rPr spc="-10" dirty="0"/>
              <a:t>Waste</a:t>
            </a:r>
            <a:r>
              <a:rPr spc="-50" dirty="0"/>
              <a:t> </a:t>
            </a:r>
            <a:r>
              <a:rPr dirty="0"/>
              <a:t>Projects:</a:t>
            </a:r>
            <a:r>
              <a:rPr spc="-80" dirty="0"/>
              <a:t> </a:t>
            </a:r>
            <a:r>
              <a:rPr spc="-10" dirty="0"/>
              <a:t>Carroll </a:t>
            </a:r>
            <a:r>
              <a:rPr spc="-20" dirty="0"/>
              <a:t>County,</a:t>
            </a:r>
            <a:r>
              <a:rPr spc="-60" dirty="0"/>
              <a:t> </a:t>
            </a:r>
            <a:r>
              <a:rPr dirty="0"/>
              <a:t>Arkansas,</a:t>
            </a:r>
            <a:r>
              <a:rPr spc="-40" dirty="0"/>
              <a:t> </a:t>
            </a:r>
            <a:r>
              <a:rPr dirty="0"/>
              <a:t>Circuit</a:t>
            </a:r>
            <a:r>
              <a:rPr spc="-55" dirty="0"/>
              <a:t> </a:t>
            </a:r>
            <a:r>
              <a:rPr dirty="0"/>
              <a:t>Court</a:t>
            </a:r>
            <a:r>
              <a:rPr spc="-60" dirty="0"/>
              <a:t> </a:t>
            </a:r>
            <a:r>
              <a:rPr dirty="0"/>
              <a:t>Complaint</a:t>
            </a:r>
            <a:r>
              <a:rPr spc="-55" dirty="0"/>
              <a:t> </a:t>
            </a:r>
            <a:r>
              <a:rPr dirty="0"/>
              <a:t>Filed</a:t>
            </a:r>
            <a:r>
              <a:rPr spc="-55" dirty="0"/>
              <a:t> </a:t>
            </a:r>
            <a:r>
              <a:rPr dirty="0"/>
              <a:t>Alleging</a:t>
            </a:r>
            <a:r>
              <a:rPr spc="-60" dirty="0"/>
              <a:t> </a:t>
            </a:r>
            <a:r>
              <a:rPr dirty="0"/>
              <a:t>City</a:t>
            </a:r>
            <a:r>
              <a:rPr spc="-40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spc="-10" dirty="0"/>
              <a:t>Holiday </a:t>
            </a:r>
            <a:r>
              <a:rPr dirty="0"/>
              <a:t>Island</a:t>
            </a:r>
            <a:r>
              <a:rPr spc="-10" dirty="0"/>
              <a:t> Unconstitutional</a:t>
            </a:r>
            <a:r>
              <a:rPr spc="-25" dirty="0"/>
              <a:t> </a:t>
            </a:r>
            <a:r>
              <a:rPr spc="-10" dirty="0"/>
              <a:t>Monopoly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54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872330"/>
            <a:ext cx="7984490" cy="343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selected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contractor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Carroll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County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Solid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Waste</a:t>
            </a:r>
            <a:r>
              <a:rPr sz="1600" spc="-10" dirty="0">
                <a:latin typeface="Times New Roman"/>
                <a:cs typeface="Times New Roman"/>
              </a:rPr>
              <a:t> District.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189230" algn="just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Plaintiffs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their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initial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understanding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Ordinance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only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applied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regularly- </a:t>
            </a:r>
            <a:r>
              <a:rPr sz="1600" dirty="0">
                <a:latin typeface="Times New Roman"/>
                <a:cs typeface="Times New Roman"/>
              </a:rPr>
              <a:t>scheduled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trash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collection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services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(as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opposed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ad-</a:t>
            </a:r>
            <a:r>
              <a:rPr sz="1600" dirty="0">
                <a:latin typeface="Times New Roman"/>
                <a:cs typeface="Times New Roman"/>
              </a:rPr>
              <a:t>hoc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temporary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trash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collection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services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Plaintiffs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claims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provide).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Complaint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argues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that: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marR="5080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There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legitimate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basis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exclusive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monopoly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granted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Carroll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County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Waste </a:t>
            </a:r>
            <a:r>
              <a:rPr sz="1600" dirty="0">
                <a:latin typeface="Times New Roman"/>
                <a:cs typeface="Times New Roman"/>
              </a:rPr>
              <a:t>Management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District</a:t>
            </a: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spc="-10" dirty="0">
                <a:latin typeface="Times New Roman"/>
                <a:cs typeface="Times New Roman"/>
              </a:rPr>
              <a:t>Violation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Arkansas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Constitution’s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Prohibition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Against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Monopolies</a:t>
            </a: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spc="-10" dirty="0">
                <a:latin typeface="Times New Roman"/>
                <a:cs typeface="Times New Roman"/>
              </a:rPr>
              <a:t>Violation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Arkansas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Constitution’s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Guarantee of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Due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Process</a:t>
            </a:r>
            <a:endParaRPr sz="1600">
              <a:latin typeface="Times New Roman"/>
              <a:cs typeface="Times New Roman"/>
            </a:endParaRPr>
          </a:p>
          <a:p>
            <a:pPr marL="756285" marR="80645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spc="-10" dirty="0">
                <a:latin typeface="Times New Roman"/>
                <a:cs typeface="Times New Roman"/>
              </a:rPr>
              <a:t>Violation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Arkansas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Constitution’s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Guarantee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Fundamental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Life,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Liberty,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Property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2080260" marR="5080" indent="-196024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Alternative</a:t>
            </a:r>
            <a:r>
              <a:rPr spc="-40" dirty="0"/>
              <a:t> </a:t>
            </a:r>
            <a:r>
              <a:rPr dirty="0"/>
              <a:t>Daily</a:t>
            </a:r>
            <a:r>
              <a:rPr spc="-25" dirty="0"/>
              <a:t> </a:t>
            </a:r>
            <a:r>
              <a:rPr spc="-10" dirty="0"/>
              <a:t>Cover/Mississippi</a:t>
            </a:r>
            <a:r>
              <a:rPr spc="-70" dirty="0"/>
              <a:t> </a:t>
            </a:r>
            <a:r>
              <a:rPr dirty="0"/>
              <a:t>County</a:t>
            </a:r>
            <a:r>
              <a:rPr spc="-35" dirty="0"/>
              <a:t> </a:t>
            </a:r>
            <a:r>
              <a:rPr dirty="0"/>
              <a:t>Class</a:t>
            </a:r>
            <a:r>
              <a:rPr spc="-35" dirty="0"/>
              <a:t> </a:t>
            </a:r>
            <a:r>
              <a:rPr dirty="0"/>
              <a:t>I</a:t>
            </a:r>
            <a:r>
              <a:rPr spc="-20" dirty="0"/>
              <a:t> </a:t>
            </a:r>
            <a:r>
              <a:rPr dirty="0"/>
              <a:t>Landfill:</a:t>
            </a:r>
            <a:r>
              <a:rPr spc="-60" dirty="0"/>
              <a:t> </a:t>
            </a:r>
            <a:r>
              <a:rPr dirty="0"/>
              <a:t>Request</a:t>
            </a:r>
            <a:r>
              <a:rPr spc="-50" dirty="0"/>
              <a:t> </a:t>
            </a:r>
            <a:r>
              <a:rPr spc="-25" dirty="0"/>
              <a:t>to </a:t>
            </a:r>
            <a:r>
              <a:rPr dirty="0"/>
              <a:t>Use</a:t>
            </a:r>
            <a:r>
              <a:rPr spc="-50" dirty="0"/>
              <a:t> </a:t>
            </a:r>
            <a:r>
              <a:rPr dirty="0"/>
              <a:t>dried</a:t>
            </a:r>
            <a:r>
              <a:rPr spc="-45" dirty="0"/>
              <a:t> </a:t>
            </a:r>
            <a:r>
              <a:rPr dirty="0"/>
              <a:t>Drop</a:t>
            </a:r>
            <a:r>
              <a:rPr spc="-45" dirty="0"/>
              <a:t> </a:t>
            </a:r>
            <a:r>
              <a:rPr dirty="0"/>
              <a:t>Box</a:t>
            </a:r>
            <a:r>
              <a:rPr spc="-45" dirty="0"/>
              <a:t> </a:t>
            </a:r>
            <a:r>
              <a:rPr dirty="0"/>
              <a:t>Steel</a:t>
            </a:r>
            <a:r>
              <a:rPr spc="-50" dirty="0"/>
              <a:t> </a:t>
            </a:r>
            <a:r>
              <a:rPr spc="-10" dirty="0"/>
              <a:t>Sludge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55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745233"/>
            <a:ext cx="7955280" cy="4414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0033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Mississippi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County,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Arkansas,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submitted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March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2nd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request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the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Arkansas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Department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Energy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Environment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–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Division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Environmental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Quality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continue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use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dried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Drop </a:t>
            </a:r>
            <a:r>
              <a:rPr sz="1600" dirty="0">
                <a:latin typeface="Times New Roman"/>
                <a:cs typeface="Times New Roman"/>
              </a:rPr>
              <a:t>Box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sludge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from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Nucor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–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Yamato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steel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mill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alternative daily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cover.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Sludge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would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used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as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ADC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Mississippi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County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Class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Landfill.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ADC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sometimes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described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cover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material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other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earthen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material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placed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surface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active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face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solid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waste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landfill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each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operating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day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control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vectors,</a:t>
            </a:r>
            <a:r>
              <a:rPr sz="1600" spc="-10" dirty="0">
                <a:latin typeface="Times New Roman"/>
                <a:cs typeface="Times New Roman"/>
              </a:rPr>
              <a:t> fire, </a:t>
            </a:r>
            <a:r>
              <a:rPr sz="1600" dirty="0">
                <a:latin typeface="Times New Roman"/>
                <a:cs typeface="Times New Roman"/>
              </a:rPr>
              <a:t>odors,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blowing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litter,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scavenging.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Reg.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22.413(b)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states: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marR="78105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Alternative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Cover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Materials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–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Alternative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cover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materials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alternative</a:t>
            </a:r>
            <a:r>
              <a:rPr sz="1600" spc="-10" dirty="0">
                <a:latin typeface="Times New Roman"/>
                <a:cs typeface="Times New Roman"/>
              </a:rPr>
              <a:t> thickness </a:t>
            </a:r>
            <a:r>
              <a:rPr sz="1600" dirty="0">
                <a:latin typeface="Times New Roman"/>
                <a:cs typeface="Times New Roman"/>
              </a:rPr>
              <a:t>(other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least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six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inches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earthen material)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may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approved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Director </a:t>
            </a:r>
            <a:r>
              <a:rPr sz="1600" dirty="0">
                <a:latin typeface="Times New Roman"/>
                <a:cs typeface="Times New Roman"/>
              </a:rPr>
              <a:t>either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through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individual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request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through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generalized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Department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approval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upon </a:t>
            </a:r>
            <a:r>
              <a:rPr sz="1600" dirty="0">
                <a:latin typeface="Times New Roman"/>
                <a:cs typeface="Times New Roman"/>
              </a:rPr>
              <a:t>demonstration that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alternative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material and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thickness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controls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disease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vectors,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fires, </a:t>
            </a:r>
            <a:r>
              <a:rPr sz="1600" dirty="0">
                <a:latin typeface="Times New Roman"/>
                <a:cs typeface="Times New Roman"/>
              </a:rPr>
              <a:t>odors,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blowing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litter,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scavenging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without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presenting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threat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human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health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and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10" dirty="0">
                <a:latin typeface="Times New Roman"/>
                <a:cs typeface="Times New Roman"/>
              </a:rPr>
              <a:t> environment.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2080260" marR="5080" indent="-1960245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Alternative</a:t>
            </a:r>
            <a:r>
              <a:rPr spc="-40" dirty="0"/>
              <a:t> </a:t>
            </a:r>
            <a:r>
              <a:rPr dirty="0"/>
              <a:t>Daily</a:t>
            </a:r>
            <a:r>
              <a:rPr spc="-25" dirty="0"/>
              <a:t> </a:t>
            </a:r>
            <a:r>
              <a:rPr spc="-10" dirty="0"/>
              <a:t>Cover/Mississippi</a:t>
            </a:r>
            <a:r>
              <a:rPr spc="-70" dirty="0"/>
              <a:t> </a:t>
            </a:r>
            <a:r>
              <a:rPr dirty="0"/>
              <a:t>County</a:t>
            </a:r>
            <a:r>
              <a:rPr spc="-35" dirty="0"/>
              <a:t> </a:t>
            </a:r>
            <a:r>
              <a:rPr dirty="0"/>
              <a:t>Class</a:t>
            </a:r>
            <a:r>
              <a:rPr spc="-35" dirty="0"/>
              <a:t> </a:t>
            </a:r>
            <a:r>
              <a:rPr dirty="0"/>
              <a:t>I</a:t>
            </a:r>
            <a:r>
              <a:rPr spc="-20" dirty="0"/>
              <a:t> </a:t>
            </a:r>
            <a:r>
              <a:rPr dirty="0"/>
              <a:t>Landfill:</a:t>
            </a:r>
            <a:r>
              <a:rPr spc="-60" dirty="0"/>
              <a:t> </a:t>
            </a:r>
            <a:r>
              <a:rPr dirty="0"/>
              <a:t>Request</a:t>
            </a:r>
            <a:r>
              <a:rPr spc="-50" dirty="0"/>
              <a:t> </a:t>
            </a:r>
            <a:r>
              <a:rPr spc="-25" dirty="0"/>
              <a:t>to </a:t>
            </a:r>
            <a:r>
              <a:rPr dirty="0"/>
              <a:t>Use</a:t>
            </a:r>
            <a:r>
              <a:rPr spc="-50" dirty="0"/>
              <a:t> </a:t>
            </a:r>
            <a:r>
              <a:rPr dirty="0"/>
              <a:t>dried</a:t>
            </a:r>
            <a:r>
              <a:rPr spc="-45" dirty="0"/>
              <a:t> </a:t>
            </a:r>
            <a:r>
              <a:rPr dirty="0"/>
              <a:t>Drop</a:t>
            </a:r>
            <a:r>
              <a:rPr spc="-45" dirty="0"/>
              <a:t> </a:t>
            </a:r>
            <a:r>
              <a:rPr dirty="0"/>
              <a:t>Box</a:t>
            </a:r>
            <a:r>
              <a:rPr spc="-45" dirty="0"/>
              <a:t> </a:t>
            </a:r>
            <a:r>
              <a:rPr dirty="0"/>
              <a:t>Steel</a:t>
            </a:r>
            <a:r>
              <a:rPr spc="-50" dirty="0"/>
              <a:t> </a:t>
            </a:r>
            <a:r>
              <a:rPr spc="-10" dirty="0"/>
              <a:t>Sludge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56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745233"/>
            <a:ext cx="7849870" cy="4414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15925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Materials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approved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as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ADC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differ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from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based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regulations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policies. </a:t>
            </a:r>
            <a:r>
              <a:rPr sz="1600" dirty="0">
                <a:latin typeface="Times New Roman"/>
                <a:cs typeface="Times New Roman"/>
              </a:rPr>
              <a:t>However,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examples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can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include: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Shredded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tires</a:t>
            </a: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Green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waste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compost</a:t>
            </a: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Foam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products</a:t>
            </a: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Fabric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panels</a:t>
            </a: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Construction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waste</a:t>
            </a: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Automobile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shredder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residue</a:t>
            </a: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Geosynthetic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covers</a:t>
            </a: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spc="-20" dirty="0">
                <a:latin typeface="Times New Roman"/>
                <a:cs typeface="Times New Roman"/>
              </a:rPr>
              <a:t>Hydro-</a:t>
            </a:r>
            <a:r>
              <a:rPr sz="1600" dirty="0">
                <a:latin typeface="Times New Roman"/>
                <a:cs typeface="Times New Roman"/>
              </a:rPr>
              <a:t>mulching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spray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on</a:t>
            </a: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spc="-10" dirty="0">
                <a:latin typeface="Times New Roman"/>
                <a:cs typeface="Times New Roman"/>
              </a:rPr>
              <a:t>Sludge</a:t>
            </a: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Cement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kiln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dust</a:t>
            </a: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Contaminated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sediment</a:t>
            </a: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Demolition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waste</a:t>
            </a: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Bark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chipped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wood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number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Arkansas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landfills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have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obtained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DEQ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permission to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use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certain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materials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ADC.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5163" rIns="0" bIns="0" rtlCol="0">
            <a:spAutoFit/>
          </a:bodyPr>
          <a:lstStyle/>
          <a:p>
            <a:pPr marL="3217545" marR="5080" indent="-2633980">
              <a:lnSpc>
                <a:spcPct val="100000"/>
              </a:lnSpc>
              <a:spcBef>
                <a:spcPts val="100"/>
              </a:spcBef>
            </a:pPr>
            <a:r>
              <a:rPr dirty="0"/>
              <a:t>Authorizing</a:t>
            </a:r>
            <a:r>
              <a:rPr spc="-65" dirty="0"/>
              <a:t> </a:t>
            </a:r>
            <a:r>
              <a:rPr dirty="0"/>
              <a:t>the</a:t>
            </a:r>
            <a:r>
              <a:rPr spc="-65" dirty="0"/>
              <a:t> </a:t>
            </a:r>
            <a:r>
              <a:rPr dirty="0"/>
              <a:t>Sale</a:t>
            </a:r>
            <a:r>
              <a:rPr spc="-45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dirty="0"/>
              <a:t>Cannabis</a:t>
            </a:r>
            <a:r>
              <a:rPr spc="-55" dirty="0"/>
              <a:t> </a:t>
            </a:r>
            <a:r>
              <a:rPr spc="-10" dirty="0"/>
              <a:t>Waste:</a:t>
            </a:r>
            <a:r>
              <a:rPr spc="-50" dirty="0"/>
              <a:t> </a:t>
            </a:r>
            <a:r>
              <a:rPr dirty="0"/>
              <a:t>State</a:t>
            </a:r>
            <a:r>
              <a:rPr spc="-40" dirty="0"/>
              <a:t> </a:t>
            </a:r>
            <a:r>
              <a:rPr dirty="0"/>
              <a:t>of</a:t>
            </a:r>
            <a:r>
              <a:rPr spc="-55" dirty="0"/>
              <a:t> </a:t>
            </a:r>
            <a:r>
              <a:rPr spc="-10" dirty="0"/>
              <a:t>Washington Legislation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8771" y="1547978"/>
            <a:ext cx="7340600" cy="398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1689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Washington</a:t>
            </a:r>
            <a:r>
              <a:rPr sz="2000" spc="-5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State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Legislature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passed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legislation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allowing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in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certain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circumstances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sale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of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cannabis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waste.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Cultivation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and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production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of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cannabis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generates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variety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of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waste.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2730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SB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5376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would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allow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licensed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cannabis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producer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and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licensed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cannabis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processor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to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sell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cannabis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waste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to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person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not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licensed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under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certain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circumstances.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Like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many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states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(including</a:t>
            </a:r>
            <a:r>
              <a:rPr sz="2000" spc="-1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Arkansas),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relevant</a:t>
            </a:r>
            <a:r>
              <a:rPr sz="2000" spc="-8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Washington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state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agency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outlines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methods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by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which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solid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and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liquid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wastes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generated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during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cannabis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production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and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processing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must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be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stored,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managed,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and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disposed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of.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771" y="5815568"/>
            <a:ext cx="7271384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methods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differ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based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on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type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of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waste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and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whether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waste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designated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as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dangerous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(i.e.,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hazardous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waste).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54416" y="6275323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Arial"/>
                <a:cs typeface="Arial"/>
              </a:rPr>
              <a:t>57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5163" rIns="0" bIns="0" rtlCol="0">
            <a:spAutoFit/>
          </a:bodyPr>
          <a:lstStyle/>
          <a:p>
            <a:pPr marL="3217545" marR="5080" indent="-2633980">
              <a:lnSpc>
                <a:spcPct val="100000"/>
              </a:lnSpc>
              <a:spcBef>
                <a:spcPts val="100"/>
              </a:spcBef>
            </a:pPr>
            <a:r>
              <a:rPr dirty="0"/>
              <a:t>Authorizing</a:t>
            </a:r>
            <a:r>
              <a:rPr spc="-65" dirty="0"/>
              <a:t> </a:t>
            </a:r>
            <a:r>
              <a:rPr dirty="0"/>
              <a:t>the</a:t>
            </a:r>
            <a:r>
              <a:rPr spc="-65" dirty="0"/>
              <a:t> </a:t>
            </a:r>
            <a:r>
              <a:rPr dirty="0"/>
              <a:t>Sale</a:t>
            </a:r>
            <a:r>
              <a:rPr spc="-45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dirty="0"/>
              <a:t>Cannabis</a:t>
            </a:r>
            <a:r>
              <a:rPr spc="-55" dirty="0"/>
              <a:t> </a:t>
            </a:r>
            <a:r>
              <a:rPr spc="-10" dirty="0"/>
              <a:t>Waste:</a:t>
            </a:r>
            <a:r>
              <a:rPr spc="-50" dirty="0"/>
              <a:t> </a:t>
            </a:r>
            <a:r>
              <a:rPr dirty="0"/>
              <a:t>State</a:t>
            </a:r>
            <a:r>
              <a:rPr spc="-40" dirty="0"/>
              <a:t> </a:t>
            </a:r>
            <a:r>
              <a:rPr dirty="0"/>
              <a:t>of</a:t>
            </a:r>
            <a:r>
              <a:rPr spc="-55" dirty="0"/>
              <a:t> </a:t>
            </a:r>
            <a:r>
              <a:rPr spc="-10" dirty="0"/>
              <a:t>Washington Legislation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58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878771" y="1547978"/>
            <a:ext cx="7324090" cy="3378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9906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SB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5376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provides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that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 licensed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cannabis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producer</a:t>
            </a:r>
            <a:r>
              <a:rPr sz="2000" spc="-5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and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 licensed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cannabis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processor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may</a:t>
            </a:r>
            <a:r>
              <a:rPr sz="2000" spc="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sell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cannabis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waste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to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person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not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licensed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by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7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Washington</a:t>
            </a:r>
            <a:r>
              <a:rPr sz="2000" spc="-6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state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agency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if: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cannabis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waste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would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not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be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designated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as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dangerous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or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hazardous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waste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under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any</a:t>
            </a:r>
            <a:r>
              <a:rPr sz="2000" spc="-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rules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adopted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by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Washington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Department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of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Ecology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and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Cannabis</a:t>
            </a:r>
            <a:r>
              <a:rPr sz="2000" spc="-7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Waste</a:t>
            </a:r>
            <a:r>
              <a:rPr sz="2000" spc="-5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Disposal</a:t>
            </a:r>
            <a:r>
              <a:rPr sz="2000" spc="-5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Rules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adopted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by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6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Washington</a:t>
            </a:r>
            <a:r>
              <a:rPr sz="2000" spc="-5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state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agency;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and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  <a:buClr>
                <a:srgbClr val="444444"/>
              </a:buClr>
              <a:buFont typeface="Arial"/>
              <a:buChar char="•"/>
            </a:pPr>
            <a:endParaRPr sz="2000">
              <a:latin typeface="Times New Roman"/>
              <a:cs typeface="Times New Roman"/>
            </a:endParaRPr>
          </a:p>
          <a:p>
            <a:pPr marL="355600" marR="82740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licensee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notifies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6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Washington</a:t>
            </a:r>
            <a:r>
              <a:rPr sz="2000" spc="-5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state</a:t>
            </a:r>
            <a:r>
              <a:rPr sz="2000" spc="-2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agency</a:t>
            </a:r>
            <a:r>
              <a:rPr sz="2000" spc="-4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and</a:t>
            </a:r>
            <a:r>
              <a:rPr sz="2000" spc="-1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444444"/>
                </a:solidFill>
                <a:latin typeface="Times New Roman"/>
                <a:cs typeface="Times New Roman"/>
              </a:rPr>
              <a:t>the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Washington</a:t>
            </a:r>
            <a:r>
              <a:rPr sz="2000" spc="-7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State</a:t>
            </a:r>
            <a:r>
              <a:rPr sz="2000" spc="-3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Department</a:t>
            </a:r>
            <a:r>
              <a:rPr sz="2000" spc="-3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of</a:t>
            </a:r>
            <a:r>
              <a:rPr sz="2000" spc="-12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Agriculture</a:t>
            </a:r>
            <a:r>
              <a:rPr sz="2000" spc="-5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before</a:t>
            </a:r>
            <a:r>
              <a:rPr sz="2000" spc="-55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444444"/>
                </a:solidFill>
                <a:latin typeface="Times New Roman"/>
                <a:cs typeface="Times New Roman"/>
              </a:rPr>
              <a:t>the</a:t>
            </a:r>
            <a:r>
              <a:rPr sz="2000" spc="-40" dirty="0">
                <a:solidFill>
                  <a:srgbClr val="444444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444444"/>
                </a:solidFill>
                <a:latin typeface="Times New Roman"/>
                <a:cs typeface="Times New Roman"/>
              </a:rPr>
              <a:t>sale.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5163" rIns="0" bIns="0" rtlCol="0">
            <a:spAutoFit/>
          </a:bodyPr>
          <a:lstStyle/>
          <a:p>
            <a:pPr marL="1117600" marR="5080" indent="-760730">
              <a:lnSpc>
                <a:spcPct val="100000"/>
              </a:lnSpc>
              <a:spcBef>
                <a:spcPts val="100"/>
              </a:spcBef>
            </a:pPr>
            <a:r>
              <a:rPr spc="-25" dirty="0"/>
              <a:t>Tennessee</a:t>
            </a:r>
            <a:r>
              <a:rPr spc="-75" dirty="0"/>
              <a:t> </a:t>
            </a:r>
            <a:r>
              <a:rPr spc="-10" dirty="0"/>
              <a:t>Waste</a:t>
            </a:r>
            <a:r>
              <a:rPr spc="-45" dirty="0"/>
              <a:t> </a:t>
            </a:r>
            <a:r>
              <a:rPr dirty="0"/>
              <a:t>Reduction</a:t>
            </a:r>
            <a:r>
              <a:rPr spc="-75" dirty="0"/>
              <a:t> </a:t>
            </a:r>
            <a:r>
              <a:rPr spc="-10" dirty="0"/>
              <a:t>Recycling</a:t>
            </a:r>
            <a:r>
              <a:rPr spc="-65" dirty="0"/>
              <a:t> </a:t>
            </a:r>
            <a:r>
              <a:rPr dirty="0"/>
              <a:t>Act:</a:t>
            </a:r>
            <a:r>
              <a:rPr spc="-65" dirty="0"/>
              <a:t> </a:t>
            </a:r>
            <a:r>
              <a:rPr dirty="0"/>
              <a:t>Legislation</a:t>
            </a:r>
            <a:r>
              <a:rPr spc="-55" dirty="0"/>
              <a:t> </a:t>
            </a:r>
            <a:r>
              <a:rPr spc="-10" dirty="0"/>
              <a:t>Introduced Establishing</a:t>
            </a:r>
            <a:r>
              <a:rPr spc="-25" dirty="0"/>
              <a:t> </a:t>
            </a:r>
            <a:r>
              <a:rPr dirty="0"/>
              <a:t>Producer </a:t>
            </a:r>
            <a:r>
              <a:rPr spc="-10" dirty="0"/>
              <a:t>Responsibility</a:t>
            </a:r>
            <a:r>
              <a:rPr spc="-30" dirty="0"/>
              <a:t> </a:t>
            </a:r>
            <a:r>
              <a:rPr spc="-10" dirty="0"/>
              <a:t>Requirements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59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878839" y="1549400"/>
            <a:ext cx="7329170" cy="441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Times New Roman"/>
                <a:cs typeface="Times New Roman"/>
              </a:rPr>
              <a:t>Tennessee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Waste</a:t>
            </a:r>
            <a:r>
              <a:rPr sz="1800" dirty="0">
                <a:latin typeface="Times New Roman"/>
                <a:cs typeface="Times New Roman"/>
              </a:rPr>
              <a:t> Reduction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Recycling</a:t>
            </a:r>
            <a:r>
              <a:rPr sz="1800" spc="-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Act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been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introduced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into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the </a:t>
            </a:r>
            <a:r>
              <a:rPr sz="1800" spc="-10" dirty="0">
                <a:latin typeface="Times New Roman"/>
                <a:cs typeface="Times New Roman"/>
              </a:rPr>
              <a:t>Tennessee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General</a:t>
            </a:r>
            <a:r>
              <a:rPr sz="1800" spc="-1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Assembly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which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would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require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sellers,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distributors,</a:t>
            </a:r>
            <a:r>
              <a:rPr sz="1800" spc="-25" dirty="0">
                <a:latin typeface="Times New Roman"/>
                <a:cs typeface="Times New Roman"/>
              </a:rPr>
              <a:t> and </a:t>
            </a:r>
            <a:r>
              <a:rPr sz="1800" dirty="0">
                <a:latin typeface="Times New Roman"/>
                <a:cs typeface="Times New Roman"/>
              </a:rPr>
              <a:t>importers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certain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packaging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materials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take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actions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reduce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amount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of </a:t>
            </a:r>
            <a:r>
              <a:rPr sz="1800" dirty="0">
                <a:latin typeface="Times New Roman"/>
                <a:cs typeface="Times New Roman"/>
              </a:rPr>
              <a:t>packaging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materials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become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litter.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Times New Roman"/>
                <a:cs typeface="Times New Roman"/>
              </a:rPr>
              <a:t>The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Act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would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require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following:</a:t>
            </a:r>
            <a:endParaRPr sz="1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dirty="0">
                <a:latin typeface="Times New Roman"/>
                <a:cs typeface="Times New Roman"/>
              </a:rPr>
              <a:t>Establishment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Producer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Responsibility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Organization</a:t>
            </a:r>
            <a:endParaRPr sz="1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dirty="0">
                <a:latin typeface="Times New Roman"/>
                <a:cs typeface="Times New Roman"/>
              </a:rPr>
              <a:t>Creation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</a:t>
            </a:r>
            <a:r>
              <a:rPr sz="1800" spc="-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Advisory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Board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for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25" dirty="0">
                <a:latin typeface="Times New Roman"/>
                <a:cs typeface="Times New Roman"/>
              </a:rPr>
              <a:t> PRO</a:t>
            </a:r>
            <a:endParaRPr sz="1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dirty="0">
                <a:latin typeface="Times New Roman"/>
                <a:cs typeface="Times New Roman"/>
              </a:rPr>
              <a:t>Development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periodic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needs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assessments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plans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address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recycling</a:t>
            </a:r>
            <a:endParaRPr sz="1800">
              <a:latin typeface="Times New Roman"/>
              <a:cs typeface="Times New Roman"/>
            </a:endParaRPr>
          </a:p>
          <a:p>
            <a:pPr marL="299085" marR="74930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spc="-10" dirty="0">
                <a:latin typeface="Times New Roman"/>
                <a:cs typeface="Times New Roman"/>
              </a:rPr>
              <a:t>Tennessee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Department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Environment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Conservation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perform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certain </a:t>
            </a:r>
            <a:r>
              <a:rPr sz="1800" dirty="0">
                <a:latin typeface="Times New Roman"/>
                <a:cs typeface="Times New Roman"/>
              </a:rPr>
              <a:t>duties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relation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the</a:t>
            </a:r>
            <a:r>
              <a:rPr sz="1800" spc="-10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Act</a:t>
            </a:r>
            <a:endParaRPr sz="1800">
              <a:latin typeface="Times New Roman"/>
              <a:cs typeface="Times New Roman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dirty="0">
                <a:latin typeface="Times New Roman"/>
                <a:cs typeface="Times New Roman"/>
              </a:rPr>
              <a:t>Establishment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penalty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scheme</a:t>
            </a:r>
            <a:endParaRPr sz="1800">
              <a:latin typeface="Times New Roman"/>
              <a:cs typeface="Times New Roman"/>
            </a:endParaRPr>
          </a:p>
          <a:p>
            <a:pPr marL="299085" marR="13144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dirty="0">
                <a:latin typeface="Times New Roman"/>
                <a:cs typeface="Times New Roman"/>
              </a:rPr>
              <a:t>TDEC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regularly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review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update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list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chemicals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high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concern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in </a:t>
            </a:r>
            <a:r>
              <a:rPr sz="1800" spc="-10" dirty="0">
                <a:latin typeface="Times New Roman"/>
                <a:cs typeface="Times New Roman"/>
              </a:rPr>
              <a:t>packaging</a:t>
            </a:r>
            <a:endParaRPr sz="1800">
              <a:latin typeface="Times New Roman"/>
              <a:cs typeface="Times New Roman"/>
            </a:endParaRPr>
          </a:p>
          <a:p>
            <a:pPr marL="299085" marR="34734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dirty="0">
                <a:latin typeface="Times New Roman"/>
                <a:cs typeface="Times New Roman"/>
              </a:rPr>
              <a:t>Provide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it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violation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for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person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sell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or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distribute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Tennessee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any </a:t>
            </a:r>
            <a:r>
              <a:rPr sz="1800" dirty="0">
                <a:latin typeface="Times New Roman"/>
                <a:cs typeface="Times New Roman"/>
              </a:rPr>
              <a:t>packaging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designed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include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certain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chemicals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of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high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concern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Reconditioning/Used</a:t>
            </a:r>
            <a:r>
              <a:rPr spc="-90" dirty="0"/>
              <a:t> </a:t>
            </a:r>
            <a:r>
              <a:rPr dirty="0"/>
              <a:t>Drum</a:t>
            </a:r>
            <a:r>
              <a:rPr spc="-70" dirty="0"/>
              <a:t> </a:t>
            </a:r>
            <a:r>
              <a:rPr dirty="0"/>
              <a:t>Management:</a:t>
            </a:r>
            <a:r>
              <a:rPr spc="-70" dirty="0"/>
              <a:t> </a:t>
            </a:r>
            <a:r>
              <a:rPr dirty="0"/>
              <a:t>Addressing</a:t>
            </a:r>
            <a:r>
              <a:rPr spc="-85" dirty="0"/>
              <a:t> </a:t>
            </a:r>
            <a:r>
              <a:rPr spc="-20" dirty="0"/>
              <a:t>U.S. </a:t>
            </a:r>
            <a:r>
              <a:rPr spc="-10" dirty="0"/>
              <a:t>Environmental</a:t>
            </a:r>
            <a:r>
              <a:rPr spc="-50" dirty="0"/>
              <a:t> </a:t>
            </a:r>
            <a:r>
              <a:rPr spc="-10" dirty="0"/>
              <a:t>Protection</a:t>
            </a:r>
            <a:r>
              <a:rPr spc="-65" dirty="0"/>
              <a:t> </a:t>
            </a:r>
            <a:r>
              <a:rPr dirty="0"/>
              <a:t>Agency</a:t>
            </a:r>
            <a:r>
              <a:rPr spc="-25" dirty="0"/>
              <a:t> </a:t>
            </a:r>
            <a:r>
              <a:rPr dirty="0"/>
              <a:t>Advance</a:t>
            </a:r>
            <a:r>
              <a:rPr spc="-35" dirty="0"/>
              <a:t> </a:t>
            </a:r>
            <a:r>
              <a:rPr dirty="0"/>
              <a:t>Notice</a:t>
            </a:r>
            <a:r>
              <a:rPr spc="-5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spc="-10" dirty="0"/>
              <a:t>Proposed Rulemaking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745233"/>
            <a:ext cx="7976870" cy="4414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5" dirty="0">
                <a:latin typeface="Times New Roman"/>
                <a:cs typeface="Times New Roman"/>
              </a:rPr>
              <a:t>EPA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has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described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two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main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processes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used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reconditioning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as: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Burning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residuals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metal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drums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burn-</a:t>
            </a:r>
            <a:r>
              <a:rPr sz="1600" dirty="0">
                <a:latin typeface="Times New Roman"/>
                <a:cs typeface="Times New Roman"/>
              </a:rPr>
              <a:t>oven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furnace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spc="-20" dirty="0">
                <a:latin typeface="Times New Roman"/>
                <a:cs typeface="Times New Roman"/>
              </a:rPr>
              <a:t>Washing </a:t>
            </a:r>
            <a:r>
              <a:rPr sz="1600" dirty="0">
                <a:latin typeface="Times New Roman"/>
                <a:cs typeface="Times New Roman"/>
              </a:rPr>
              <a:t>metal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plastic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drums with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water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and/or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caustic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solution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remove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residues.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RCRA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provision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relevant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drum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reconditioning.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111125">
              <a:lnSpc>
                <a:spcPct val="100000"/>
              </a:lnSpc>
              <a:tabLst>
                <a:tab pos="4996180" algn="l"/>
              </a:tabLst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so-</a:t>
            </a:r>
            <a:r>
              <a:rPr sz="1600" dirty="0">
                <a:latin typeface="Times New Roman"/>
                <a:cs typeface="Times New Roman"/>
              </a:rPr>
              <a:t>called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“empty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container”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provision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exempts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RCRA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hazardous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waster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residues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remaining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drum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other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container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if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certain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conditions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met.</a:t>
            </a:r>
            <a:r>
              <a:rPr sz="1600" dirty="0">
                <a:latin typeface="Times New Roman"/>
                <a:cs typeface="Times New Roman"/>
              </a:rPr>
              <a:t>	See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40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C.F.R.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261.7.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600" spc="-90" dirty="0">
                <a:latin typeface="Times New Roman"/>
                <a:cs typeface="Times New Roman"/>
              </a:rPr>
              <a:t>EPA’s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concern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volume of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containers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handled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reconditioning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facilities could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result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in </a:t>
            </a:r>
            <a:r>
              <a:rPr sz="1600" dirty="0">
                <a:latin typeface="Times New Roman"/>
                <a:cs typeface="Times New Roman"/>
              </a:rPr>
              <a:t>some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non-</a:t>
            </a:r>
            <a:r>
              <a:rPr sz="1600" dirty="0">
                <a:latin typeface="Times New Roman"/>
                <a:cs typeface="Times New Roman"/>
              </a:rPr>
              <a:t>RCRA</a:t>
            </a:r>
            <a:r>
              <a:rPr sz="1600" spc="-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empty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containers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being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accepted.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5" dirty="0">
                <a:latin typeface="Times New Roman"/>
                <a:cs typeface="Times New Roman"/>
              </a:rPr>
              <a:t>EPA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describes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potential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options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revising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regulation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drum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reconditioning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as: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Revising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RCRA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regulations</a:t>
            </a: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spc="-10" dirty="0">
                <a:latin typeface="Times New Roman"/>
                <a:cs typeface="Times New Roman"/>
              </a:rPr>
              <a:t>Non-</a:t>
            </a:r>
            <a:r>
              <a:rPr sz="1600" dirty="0">
                <a:latin typeface="Times New Roman"/>
                <a:cs typeface="Times New Roman"/>
              </a:rPr>
              <a:t>regulatory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options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5986" y="341472"/>
            <a:ext cx="661987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1780" marR="5080" indent="-259715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Flow</a:t>
            </a:r>
            <a:r>
              <a:rPr sz="20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Control/Construction</a:t>
            </a:r>
            <a:r>
              <a:rPr sz="20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Demolition</a:t>
            </a:r>
            <a:r>
              <a:rPr sz="20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Waste: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Washington Appellate</a:t>
            </a:r>
            <a:r>
              <a:rPr sz="20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Court</a:t>
            </a:r>
            <a:r>
              <a:rPr sz="20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Addresses</a:t>
            </a:r>
            <a:r>
              <a:rPr sz="20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Challenge</a:t>
            </a:r>
            <a:r>
              <a:rPr sz="20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to</a:t>
            </a:r>
            <a:r>
              <a:rPr sz="20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King</a:t>
            </a:r>
            <a:r>
              <a:rPr sz="20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County</a:t>
            </a:r>
            <a:r>
              <a:rPr sz="20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Code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60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878901" y="1409896"/>
            <a:ext cx="7350759" cy="459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45339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Court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Appeals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Washington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addressed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February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13th </a:t>
            </a:r>
            <a:r>
              <a:rPr sz="2000" dirty="0">
                <a:latin typeface="Times New Roman"/>
                <a:cs typeface="Times New Roman"/>
              </a:rPr>
              <a:t>Opinion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challenge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King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County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Code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involving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flow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control.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Times New Roman"/>
                <a:cs typeface="Times New Roman"/>
              </a:rPr>
              <a:t>KCC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10.30.020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requires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anyone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who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generates,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handles,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collects </a:t>
            </a:r>
            <a:r>
              <a:rPr sz="2000" dirty="0">
                <a:latin typeface="Times New Roman"/>
                <a:cs typeface="Times New Roman"/>
              </a:rPr>
              <a:t>mixed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nonrecyclable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construction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demolition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waste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within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King </a:t>
            </a:r>
            <a:r>
              <a:rPr sz="2000" dirty="0">
                <a:latin typeface="Times New Roman"/>
                <a:cs typeface="Times New Roman"/>
              </a:rPr>
              <a:t>County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must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dispose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such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waste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county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designated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facilities.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KCC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arguably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ordinance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involves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“flow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control.”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19050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Flow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control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describes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scenario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which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local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government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utilizes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a </a:t>
            </a:r>
            <a:r>
              <a:rPr sz="2000" dirty="0">
                <a:latin typeface="Times New Roman"/>
                <a:cs typeface="Times New Roman"/>
              </a:rPr>
              <a:t>law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regulation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direct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one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more types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solid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waste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a </a:t>
            </a:r>
            <a:r>
              <a:rPr sz="2000" dirty="0">
                <a:latin typeface="Times New Roman"/>
                <a:cs typeface="Times New Roman"/>
              </a:rPr>
              <a:t>particular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disposal,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processing,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other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facility.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2400"/>
              </a:lnSpc>
            </a:pPr>
            <a:r>
              <a:rPr sz="2000" spc="-10" dirty="0">
                <a:latin typeface="Times New Roman"/>
                <a:cs typeface="Times New Roman"/>
              </a:rPr>
              <a:t>Purpose?</a:t>
            </a:r>
            <a:endParaRPr sz="2000">
              <a:latin typeface="Times New Roman"/>
              <a:cs typeface="Times New Roman"/>
            </a:endParaRPr>
          </a:p>
          <a:p>
            <a:pPr marL="812165" indent="-342900">
              <a:lnSpc>
                <a:spcPts val="2400"/>
              </a:lnSpc>
              <a:buFont typeface="Arial"/>
              <a:buChar char="•"/>
              <a:tabLst>
                <a:tab pos="812165" algn="l"/>
              </a:tabLst>
            </a:pPr>
            <a:r>
              <a:rPr sz="2000" dirty="0">
                <a:latin typeface="Times New Roman"/>
                <a:cs typeface="Times New Roman"/>
              </a:rPr>
              <a:t>Generate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revenues/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support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bond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financing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etc.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728345" marR="5080" indent="-259715">
              <a:lnSpc>
                <a:spcPct val="100000"/>
              </a:lnSpc>
              <a:spcBef>
                <a:spcPts val="100"/>
              </a:spcBef>
            </a:pPr>
            <a:r>
              <a:rPr dirty="0"/>
              <a:t>Flow</a:t>
            </a:r>
            <a:r>
              <a:rPr spc="-55" dirty="0"/>
              <a:t> </a:t>
            </a:r>
            <a:r>
              <a:rPr spc="-10" dirty="0"/>
              <a:t>Control/Construction</a:t>
            </a:r>
            <a:r>
              <a:rPr spc="-55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Demolition</a:t>
            </a:r>
            <a:r>
              <a:rPr spc="-45" dirty="0"/>
              <a:t> </a:t>
            </a:r>
            <a:r>
              <a:rPr spc="-10" dirty="0"/>
              <a:t>Waste:</a:t>
            </a:r>
            <a:r>
              <a:rPr spc="-25" dirty="0"/>
              <a:t> </a:t>
            </a:r>
            <a:r>
              <a:rPr spc="-10" dirty="0"/>
              <a:t>Washington Appellate</a:t>
            </a:r>
            <a:r>
              <a:rPr spc="-55" dirty="0"/>
              <a:t> </a:t>
            </a:r>
            <a:r>
              <a:rPr dirty="0"/>
              <a:t>Court</a:t>
            </a:r>
            <a:r>
              <a:rPr spc="-50" dirty="0"/>
              <a:t> </a:t>
            </a:r>
            <a:r>
              <a:rPr dirty="0"/>
              <a:t>Addresses</a:t>
            </a:r>
            <a:r>
              <a:rPr spc="-45" dirty="0"/>
              <a:t> </a:t>
            </a:r>
            <a:r>
              <a:rPr dirty="0"/>
              <a:t>Challenge</a:t>
            </a:r>
            <a:r>
              <a:rPr spc="-50" dirty="0"/>
              <a:t> </a:t>
            </a:r>
            <a:r>
              <a:rPr dirty="0"/>
              <a:t>to</a:t>
            </a:r>
            <a:r>
              <a:rPr spc="-45" dirty="0"/>
              <a:t> </a:t>
            </a:r>
            <a:r>
              <a:rPr dirty="0"/>
              <a:t>King</a:t>
            </a:r>
            <a:r>
              <a:rPr spc="-45" dirty="0"/>
              <a:t> </a:t>
            </a:r>
            <a:r>
              <a:rPr dirty="0"/>
              <a:t>County</a:t>
            </a:r>
            <a:r>
              <a:rPr spc="-65" dirty="0"/>
              <a:t> </a:t>
            </a:r>
            <a:r>
              <a:rPr spc="-20" dirty="0"/>
              <a:t>Code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61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878839" y="1412901"/>
            <a:ext cx="7327265" cy="4750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50" dirty="0">
                <a:latin typeface="Times New Roman"/>
                <a:cs typeface="Times New Roman"/>
              </a:rPr>
              <a:t>SkyCorp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filed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a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lawsuit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against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King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County</a:t>
            </a:r>
            <a:r>
              <a:rPr sz="1550" spc="-4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in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Superior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Court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arguing</a:t>
            </a:r>
            <a:r>
              <a:rPr sz="1550" spc="-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that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KCC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10.30.020: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550">
              <a:latin typeface="Times New Roman"/>
              <a:cs typeface="Times New Roman"/>
            </a:endParaRPr>
          </a:p>
          <a:p>
            <a:pPr marL="1269365" marR="429259" indent="-342900">
              <a:lnSpc>
                <a:spcPct val="100000"/>
              </a:lnSpc>
              <a:buFont typeface="Arial"/>
              <a:buChar char="•"/>
              <a:tabLst>
                <a:tab pos="1269365" algn="l"/>
              </a:tabLst>
            </a:pPr>
            <a:r>
              <a:rPr sz="1550" dirty="0">
                <a:latin typeface="Times New Roman"/>
                <a:cs typeface="Times New Roman"/>
              </a:rPr>
              <a:t>Constitutes</a:t>
            </a:r>
            <a:r>
              <a:rPr sz="1550" spc="-6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an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unconstitutional</a:t>
            </a:r>
            <a:r>
              <a:rPr sz="1550" spc="-6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exercise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of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King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County’s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policy</a:t>
            </a:r>
            <a:r>
              <a:rPr sz="1550" spc="-4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power </a:t>
            </a:r>
            <a:r>
              <a:rPr sz="1550" dirty="0">
                <a:latin typeface="Times New Roman"/>
                <a:cs typeface="Times New Roman"/>
              </a:rPr>
              <a:t>beyond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its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jurisdictional</a:t>
            </a:r>
            <a:r>
              <a:rPr sz="1550" spc="-6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borders.</a:t>
            </a:r>
            <a:endParaRPr sz="1550">
              <a:latin typeface="Times New Roman"/>
              <a:cs typeface="Times New Roman"/>
            </a:endParaRPr>
          </a:p>
          <a:p>
            <a:pPr marL="1269365" marR="233679" indent="-342900">
              <a:lnSpc>
                <a:spcPct val="100000"/>
              </a:lnSpc>
              <a:buFont typeface="Arial"/>
              <a:buChar char="•"/>
              <a:tabLst>
                <a:tab pos="1269365" algn="l"/>
              </a:tabLst>
            </a:pPr>
            <a:r>
              <a:rPr sz="1550" dirty="0">
                <a:latin typeface="Times New Roman"/>
                <a:cs typeface="Times New Roman"/>
              </a:rPr>
              <a:t>Is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an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unconstitutional</a:t>
            </a:r>
            <a:r>
              <a:rPr sz="1550" spc="-4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restriction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on</a:t>
            </a:r>
            <a:r>
              <a:rPr sz="1550" spc="-6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SkyCorp’s</a:t>
            </a:r>
            <a:r>
              <a:rPr sz="1550" spc="-4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fundamental</a:t>
            </a:r>
            <a:r>
              <a:rPr sz="1550" spc="-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right</a:t>
            </a:r>
            <a:r>
              <a:rPr sz="1550" spc="-5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to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freely </a:t>
            </a:r>
            <a:r>
              <a:rPr sz="1550" dirty="0">
                <a:latin typeface="Times New Roman"/>
                <a:cs typeface="Times New Roman"/>
              </a:rPr>
              <a:t>dispose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of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its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property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under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the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privileges</a:t>
            </a:r>
            <a:r>
              <a:rPr sz="1550" spc="-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and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immunities clause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of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-25" dirty="0">
                <a:latin typeface="Times New Roman"/>
                <a:cs typeface="Times New Roman"/>
              </a:rPr>
              <a:t>the </a:t>
            </a:r>
            <a:r>
              <a:rPr sz="1550" spc="-20" dirty="0">
                <a:latin typeface="Times New Roman"/>
                <a:cs typeface="Times New Roman"/>
              </a:rPr>
              <a:t>Washington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State</a:t>
            </a:r>
            <a:r>
              <a:rPr sz="1550" spc="-10" dirty="0">
                <a:latin typeface="Times New Roman"/>
                <a:cs typeface="Times New Roman"/>
              </a:rPr>
              <a:t> Constitution.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  <a:buFont typeface="Arial"/>
              <a:buChar char="•"/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550" dirty="0">
                <a:latin typeface="Times New Roman"/>
                <a:cs typeface="Times New Roman"/>
              </a:rPr>
              <a:t>The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Court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of</a:t>
            </a:r>
            <a:r>
              <a:rPr sz="1550" spc="-10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Appeals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stated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that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the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code</a:t>
            </a:r>
            <a:r>
              <a:rPr sz="1550" spc="-25" dirty="0">
                <a:latin typeface="Times New Roman"/>
                <a:cs typeface="Times New Roman"/>
              </a:rPr>
              <a:t> is: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550">
              <a:latin typeface="Times New Roman"/>
              <a:cs typeface="Times New Roman"/>
            </a:endParaRPr>
          </a:p>
          <a:p>
            <a:pPr marL="1269365" indent="-342900">
              <a:lnSpc>
                <a:spcPct val="100000"/>
              </a:lnSpc>
              <a:buFont typeface="Arial"/>
              <a:buChar char="•"/>
              <a:tabLst>
                <a:tab pos="1269365" algn="l"/>
              </a:tabLst>
            </a:pPr>
            <a:r>
              <a:rPr sz="1550" dirty="0">
                <a:latin typeface="Times New Roman"/>
                <a:cs typeface="Times New Roman"/>
              </a:rPr>
              <a:t>Not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contrary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to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the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state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statutes.</a:t>
            </a:r>
            <a:endParaRPr sz="1550">
              <a:latin typeface="Times New Roman"/>
              <a:cs typeface="Times New Roman"/>
            </a:endParaRPr>
          </a:p>
          <a:p>
            <a:pPr marL="1269365" marR="6985" indent="-342900">
              <a:lnSpc>
                <a:spcPct val="100000"/>
              </a:lnSpc>
              <a:buFont typeface="Arial"/>
              <a:buChar char="•"/>
              <a:tabLst>
                <a:tab pos="1269365" algn="l"/>
              </a:tabLst>
            </a:pPr>
            <a:r>
              <a:rPr sz="1550" dirty="0">
                <a:latin typeface="Times New Roman"/>
                <a:cs typeface="Times New Roman"/>
              </a:rPr>
              <a:t>Is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a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reasonable</a:t>
            </a:r>
            <a:r>
              <a:rPr sz="1550" spc="-4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exercise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of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King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County’s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police</a:t>
            </a:r>
            <a:r>
              <a:rPr sz="1550" spc="-4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power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to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regulate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sanitation </a:t>
            </a:r>
            <a:r>
              <a:rPr sz="1550" dirty="0">
                <a:latin typeface="Times New Roman"/>
                <a:cs typeface="Times New Roman"/>
              </a:rPr>
              <a:t>(a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power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expressly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granted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to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local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governments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in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the</a:t>
            </a:r>
            <a:r>
              <a:rPr sz="1550" spc="-6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Washington Constitution)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550">
              <a:latin typeface="Times New Roman"/>
              <a:cs typeface="Times New Roman"/>
            </a:endParaRPr>
          </a:p>
          <a:p>
            <a:pPr marL="104139" marR="281940">
              <a:lnSpc>
                <a:spcPct val="100000"/>
              </a:lnSpc>
              <a:spcBef>
                <a:spcPts val="5"/>
              </a:spcBef>
            </a:pPr>
            <a:r>
              <a:rPr sz="1550" dirty="0">
                <a:latin typeface="Times New Roman"/>
                <a:cs typeface="Times New Roman"/>
              </a:rPr>
              <a:t>The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Court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of</a:t>
            </a:r>
            <a:r>
              <a:rPr sz="1550" spc="-9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Appeals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held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that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the</a:t>
            </a:r>
            <a:r>
              <a:rPr sz="1550" spc="-6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Washington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Constitution’s</a:t>
            </a:r>
            <a:r>
              <a:rPr sz="1550" spc="-4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privileges</a:t>
            </a:r>
            <a:r>
              <a:rPr sz="1550" spc="-5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and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immunities </a:t>
            </a:r>
            <a:r>
              <a:rPr sz="1550" dirty="0">
                <a:latin typeface="Times New Roman"/>
                <a:cs typeface="Times New Roman"/>
              </a:rPr>
              <a:t>clause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was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not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violated.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550">
              <a:latin typeface="Times New Roman"/>
              <a:cs typeface="Times New Roman"/>
            </a:endParaRPr>
          </a:p>
          <a:p>
            <a:pPr marL="104139" marR="259715">
              <a:lnSpc>
                <a:spcPct val="100000"/>
              </a:lnSpc>
            </a:pPr>
            <a:r>
              <a:rPr sz="1550" dirty="0">
                <a:latin typeface="Times New Roman"/>
                <a:cs typeface="Times New Roman"/>
              </a:rPr>
              <a:t>SkyCorp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was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deemed</a:t>
            </a:r>
            <a:r>
              <a:rPr sz="1550" spc="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to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not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possess</a:t>
            </a:r>
            <a:r>
              <a:rPr sz="1550" spc="-4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a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fundamental</a:t>
            </a:r>
            <a:r>
              <a:rPr sz="1550" spc="-1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right</a:t>
            </a:r>
            <a:r>
              <a:rPr sz="1550" spc="-4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to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dispose</a:t>
            </a:r>
            <a:r>
              <a:rPr sz="1550" spc="-4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of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waste</a:t>
            </a:r>
            <a:r>
              <a:rPr sz="1550" spc="-15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as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it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desires </a:t>
            </a:r>
            <a:r>
              <a:rPr sz="1550" dirty="0">
                <a:latin typeface="Times New Roman"/>
                <a:cs typeface="Times New Roman"/>
              </a:rPr>
              <a:t>without</a:t>
            </a:r>
            <a:r>
              <a:rPr sz="1550" spc="-30" dirty="0">
                <a:latin typeface="Times New Roman"/>
                <a:cs typeface="Times New Roman"/>
              </a:rPr>
              <a:t> </a:t>
            </a:r>
            <a:r>
              <a:rPr sz="1550" dirty="0">
                <a:latin typeface="Times New Roman"/>
                <a:cs typeface="Times New Roman"/>
              </a:rPr>
              <a:t>county</a:t>
            </a:r>
            <a:r>
              <a:rPr sz="1550" spc="-25" dirty="0">
                <a:latin typeface="Times New Roman"/>
                <a:cs typeface="Times New Roman"/>
              </a:rPr>
              <a:t> </a:t>
            </a:r>
            <a:r>
              <a:rPr sz="1550" spc="-10" dirty="0">
                <a:latin typeface="Times New Roman"/>
                <a:cs typeface="Times New Roman"/>
              </a:rPr>
              <a:t>regulation.</a:t>
            </a:r>
            <a:endParaRPr sz="1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3223" y="189072"/>
            <a:ext cx="7305675" cy="9410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Interstate Waste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Movement/Municipal</a:t>
            </a:r>
            <a:r>
              <a:rPr sz="20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Ordinance: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Shreveport,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Louisiana,</a:t>
            </a:r>
            <a:r>
              <a:rPr sz="2000" b="1" spc="-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Prohibits</a:t>
            </a:r>
            <a:r>
              <a:rPr sz="2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Transportation</a:t>
            </a:r>
            <a:r>
              <a:rPr sz="2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Waste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Collected</a:t>
            </a:r>
            <a:r>
              <a:rPr sz="20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sz="20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City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Out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of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State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706" y="5843447"/>
            <a:ext cx="2653665" cy="307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285"/>
              </a:lnSpc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2021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law</a:t>
            </a:r>
            <a:r>
              <a:rPr sz="2000" spc="-10" dirty="0">
                <a:latin typeface="Times New Roman"/>
                <a:cs typeface="Times New Roman"/>
              </a:rPr>
              <a:t> challenged.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62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878706" y="1548145"/>
            <a:ext cx="7298690" cy="398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4097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Shreveport,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Louisiana,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City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Council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enacted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ordinance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which </a:t>
            </a:r>
            <a:r>
              <a:rPr sz="2000" dirty="0">
                <a:latin typeface="Times New Roman"/>
                <a:cs typeface="Times New Roman"/>
              </a:rPr>
              <a:t>prohibits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private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sanitation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companies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from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moving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waste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collected</a:t>
            </a:r>
            <a:r>
              <a:rPr sz="2000" spc="-25" dirty="0">
                <a:latin typeface="Times New Roman"/>
                <a:cs typeface="Times New Roman"/>
              </a:rPr>
              <a:t> in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city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 out-</a:t>
            </a:r>
            <a:r>
              <a:rPr sz="2000" spc="-10" dirty="0">
                <a:latin typeface="Times New Roman"/>
                <a:cs typeface="Times New Roman"/>
              </a:rPr>
              <a:t>of-</a:t>
            </a:r>
            <a:r>
              <a:rPr sz="2000" dirty="0">
                <a:latin typeface="Times New Roman"/>
                <a:cs typeface="Times New Roman"/>
              </a:rPr>
              <a:t>state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landfills.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37401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ordinance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mandates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waste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haulers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use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Shreveport’s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landfill </a:t>
            </a:r>
            <a:r>
              <a:rPr sz="2000" dirty="0">
                <a:latin typeface="Times New Roman"/>
                <a:cs typeface="Times New Roman"/>
              </a:rPr>
              <a:t>(i.e.,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20" dirty="0">
                <a:latin typeface="Times New Roman"/>
                <a:cs typeface="Times New Roman"/>
              </a:rPr>
              <a:t>Woolworth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Road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Landfill).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65785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Several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million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dollars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revenue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from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private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waste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hauling </a:t>
            </a:r>
            <a:r>
              <a:rPr sz="2000" dirty="0">
                <a:latin typeface="Times New Roman"/>
                <a:cs typeface="Times New Roman"/>
              </a:rPr>
              <a:t>companies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taking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waste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out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state,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leaving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city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shortfall.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In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2021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Shreveport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enacted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ordinance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requiring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that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any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person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who </a:t>
            </a:r>
            <a:r>
              <a:rPr sz="2000" dirty="0">
                <a:latin typeface="Times New Roman"/>
                <a:cs typeface="Times New Roman"/>
              </a:rPr>
              <a:t>hauls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waste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from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any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place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building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hire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within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city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limits</a:t>
            </a:r>
            <a:r>
              <a:rPr sz="2000" spc="-10" dirty="0">
                <a:latin typeface="Times New Roman"/>
                <a:cs typeface="Times New Roman"/>
              </a:rPr>
              <a:t> </a:t>
            </a:r>
            <a:r>
              <a:rPr sz="2000" spc="-25" dirty="0">
                <a:latin typeface="Times New Roman"/>
                <a:cs typeface="Times New Roman"/>
              </a:rPr>
              <a:t>of </a:t>
            </a:r>
            <a:r>
              <a:rPr sz="2000" dirty="0">
                <a:latin typeface="Times New Roman"/>
                <a:cs typeface="Times New Roman"/>
              </a:rPr>
              <a:t>Shreveport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obtain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 permit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from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the</a:t>
            </a:r>
            <a:r>
              <a:rPr sz="2000" spc="-1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city.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Single-</a:t>
            </a:r>
            <a:r>
              <a:rPr dirty="0"/>
              <a:t>Use</a:t>
            </a:r>
            <a:r>
              <a:rPr spc="-45" dirty="0"/>
              <a:t> </a:t>
            </a:r>
            <a:r>
              <a:rPr dirty="0"/>
              <a:t>Plastic</a:t>
            </a:r>
            <a:r>
              <a:rPr spc="-35" dirty="0"/>
              <a:t> </a:t>
            </a:r>
            <a:r>
              <a:rPr spc="-10" dirty="0"/>
              <a:t>Packaging/Buffalo</a:t>
            </a:r>
            <a:r>
              <a:rPr spc="-40" dirty="0"/>
              <a:t> </a:t>
            </a:r>
            <a:r>
              <a:rPr dirty="0"/>
              <a:t>River</a:t>
            </a:r>
            <a:r>
              <a:rPr spc="-20" dirty="0"/>
              <a:t> </a:t>
            </a:r>
            <a:r>
              <a:rPr dirty="0"/>
              <a:t>(New</a:t>
            </a:r>
            <a:r>
              <a:rPr spc="-25" dirty="0"/>
              <a:t> York):</a:t>
            </a:r>
            <a:r>
              <a:rPr spc="-35" dirty="0"/>
              <a:t> </a:t>
            </a:r>
            <a:r>
              <a:rPr dirty="0"/>
              <a:t>New</a:t>
            </a:r>
            <a:r>
              <a:rPr spc="-20" dirty="0"/>
              <a:t> York </a:t>
            </a:r>
            <a:r>
              <a:rPr spc="-10" dirty="0"/>
              <a:t>Attorney</a:t>
            </a:r>
            <a:r>
              <a:rPr spc="-60" dirty="0"/>
              <a:t> </a:t>
            </a:r>
            <a:r>
              <a:rPr dirty="0"/>
              <a:t>General</a:t>
            </a:r>
            <a:r>
              <a:rPr spc="-35" dirty="0"/>
              <a:t> </a:t>
            </a:r>
            <a:r>
              <a:rPr dirty="0"/>
              <a:t>Files</a:t>
            </a:r>
            <a:r>
              <a:rPr spc="-65" dirty="0"/>
              <a:t> </a:t>
            </a:r>
            <a:r>
              <a:rPr dirty="0"/>
              <a:t>Judicial</a:t>
            </a:r>
            <a:r>
              <a:rPr spc="-80" dirty="0"/>
              <a:t> </a:t>
            </a:r>
            <a:r>
              <a:rPr dirty="0"/>
              <a:t>Action</a:t>
            </a:r>
            <a:r>
              <a:rPr spc="-60" dirty="0"/>
              <a:t> </a:t>
            </a:r>
            <a:r>
              <a:rPr dirty="0"/>
              <a:t>Against</a:t>
            </a:r>
            <a:r>
              <a:rPr spc="-65" dirty="0"/>
              <a:t> </a:t>
            </a:r>
            <a:r>
              <a:rPr spc="-10" dirty="0"/>
              <a:t>PepsiCo,</a:t>
            </a:r>
            <a:r>
              <a:rPr spc="-65" dirty="0"/>
              <a:t> </a:t>
            </a:r>
            <a:r>
              <a:rPr dirty="0"/>
              <a:t>Inc.,</a:t>
            </a:r>
            <a:r>
              <a:rPr spc="-55" dirty="0"/>
              <a:t> </a:t>
            </a:r>
            <a:r>
              <a:rPr spc="-10" dirty="0"/>
              <a:t>Alleging Environmental</a:t>
            </a:r>
            <a:r>
              <a:rPr spc="-40" dirty="0"/>
              <a:t> </a:t>
            </a:r>
            <a:r>
              <a:rPr spc="-20" dirty="0"/>
              <a:t>Harm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745233"/>
            <a:ext cx="7068820" cy="2463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New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York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Attorney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General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Letitia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James filed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November 15th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Complaint in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Supreme Court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New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York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(County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Erie)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against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PepsiCo,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Inc.,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Frito- </a:t>
            </a:r>
            <a:r>
              <a:rPr sz="1600" spc="-20" dirty="0">
                <a:latin typeface="Times New Roman"/>
                <a:cs typeface="Times New Roman"/>
              </a:rPr>
              <a:t>Lay,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Inc.,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Frito-</a:t>
            </a:r>
            <a:r>
              <a:rPr sz="1600" dirty="0">
                <a:latin typeface="Times New Roman"/>
                <a:cs typeface="Times New Roman"/>
              </a:rPr>
              <a:t>Lay </a:t>
            </a:r>
            <a:r>
              <a:rPr sz="1600" spc="-10" dirty="0">
                <a:latin typeface="Times New Roman"/>
                <a:cs typeface="Times New Roman"/>
              </a:rPr>
              <a:t>North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American,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Inc.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alleging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harm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public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environment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caused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single-</a:t>
            </a:r>
            <a:r>
              <a:rPr sz="1600" dirty="0">
                <a:latin typeface="Times New Roman"/>
                <a:cs typeface="Times New Roman"/>
              </a:rPr>
              <a:t>use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plastic</a:t>
            </a:r>
            <a:r>
              <a:rPr sz="1600" spc="-10" dirty="0">
                <a:latin typeface="Times New Roman"/>
                <a:cs typeface="Times New Roman"/>
              </a:rPr>
              <a:t> packaging.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171450" algn="just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Complaint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alleges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Single-</a:t>
            </a:r>
            <a:r>
              <a:rPr sz="1600" dirty="0">
                <a:latin typeface="Times New Roman"/>
                <a:cs typeface="Times New Roman"/>
              </a:rPr>
              <a:t>Use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Plastic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manufactured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PepsiCo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contributes </a:t>
            </a:r>
            <a:r>
              <a:rPr sz="1600" dirty="0">
                <a:latin typeface="Times New Roman"/>
                <a:cs typeface="Times New Roman"/>
              </a:rPr>
              <a:t>significantly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what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describes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high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levels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plastic pollution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along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Buffalo </a:t>
            </a:r>
            <a:r>
              <a:rPr sz="1600" dirty="0">
                <a:latin typeface="Times New Roman"/>
                <a:cs typeface="Times New Roman"/>
              </a:rPr>
              <a:t>River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New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York.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Complaint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alleges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that: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9339" y="4427473"/>
            <a:ext cx="6928484" cy="1976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683895" indent="-28702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300355" algn="l"/>
              </a:tabLst>
            </a:pP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-10" dirty="0">
                <a:latin typeface="Times New Roman"/>
                <a:cs typeface="Times New Roman"/>
              </a:rPr>
              <a:t>Single-</a:t>
            </a:r>
            <a:r>
              <a:rPr sz="1600" dirty="0">
                <a:latin typeface="Times New Roman"/>
                <a:cs typeface="Times New Roman"/>
              </a:rPr>
              <a:t>Use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Plastic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beverage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bottles,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bottlecaps,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snack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food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wrappers </a:t>
            </a:r>
            <a:r>
              <a:rPr sz="1600" dirty="0">
                <a:latin typeface="Times New Roman"/>
                <a:cs typeface="Times New Roman"/>
              </a:rPr>
              <a:t>manufactured, distributed,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sold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PepsiCo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collectively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most </a:t>
            </a:r>
            <a:r>
              <a:rPr sz="1600" dirty="0">
                <a:latin typeface="Times New Roman"/>
                <a:cs typeface="Times New Roman"/>
              </a:rPr>
              <a:t>abundant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forms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plastic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waste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along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shores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Buffalo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River.</a:t>
            </a:r>
            <a:endParaRPr sz="1600">
              <a:latin typeface="Times New Roman"/>
              <a:cs typeface="Times New Roman"/>
            </a:endParaRPr>
          </a:p>
          <a:p>
            <a:pPr marL="299085" marR="19621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dirty="0">
                <a:latin typeface="Times New Roman"/>
                <a:cs typeface="Times New Roman"/>
              </a:rPr>
              <a:t>Plastic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does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not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biodegrade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environment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but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fragments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into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microplastic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nano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plastic.</a:t>
            </a:r>
            <a:endParaRPr sz="1600">
              <a:latin typeface="Times New Roman"/>
              <a:cs typeface="Times New Roman"/>
            </a:endParaRPr>
          </a:p>
          <a:p>
            <a:pPr marL="299085" marR="879475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Buffalo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River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public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water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supplies,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along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public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health, </a:t>
            </a:r>
            <a:r>
              <a:rPr sz="1600" dirty="0">
                <a:latin typeface="Times New Roman"/>
                <a:cs typeface="Times New Roman"/>
              </a:rPr>
              <a:t>freshwater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species,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ecosystem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alleged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endangered.</a:t>
            </a:r>
            <a:endParaRPr sz="1600">
              <a:latin typeface="Times New Roman"/>
              <a:cs typeface="Times New Roman"/>
            </a:endParaRPr>
          </a:p>
          <a:p>
            <a:pPr marL="6513830">
              <a:lnSpc>
                <a:spcPct val="100000"/>
              </a:lnSpc>
            </a:pPr>
            <a:r>
              <a:rPr sz="1600" spc="-20" dirty="0">
                <a:latin typeface="Times New Roman"/>
                <a:cs typeface="Times New Roman"/>
              </a:rPr>
              <a:t>cont.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54416" y="6275323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Arial"/>
                <a:cs typeface="Arial"/>
              </a:rPr>
              <a:t>63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Single-</a:t>
            </a:r>
            <a:r>
              <a:rPr dirty="0"/>
              <a:t>Use</a:t>
            </a:r>
            <a:r>
              <a:rPr spc="-45" dirty="0"/>
              <a:t> </a:t>
            </a:r>
            <a:r>
              <a:rPr dirty="0"/>
              <a:t>Plastic</a:t>
            </a:r>
            <a:r>
              <a:rPr spc="-35" dirty="0"/>
              <a:t> </a:t>
            </a:r>
            <a:r>
              <a:rPr spc="-10" dirty="0"/>
              <a:t>Packaging/Buffalo</a:t>
            </a:r>
            <a:r>
              <a:rPr spc="-40" dirty="0"/>
              <a:t> </a:t>
            </a:r>
            <a:r>
              <a:rPr dirty="0"/>
              <a:t>River</a:t>
            </a:r>
            <a:r>
              <a:rPr spc="-20" dirty="0"/>
              <a:t> </a:t>
            </a:r>
            <a:r>
              <a:rPr dirty="0"/>
              <a:t>(New</a:t>
            </a:r>
            <a:r>
              <a:rPr spc="-25" dirty="0"/>
              <a:t> York):</a:t>
            </a:r>
            <a:r>
              <a:rPr spc="-35" dirty="0"/>
              <a:t> </a:t>
            </a:r>
            <a:r>
              <a:rPr dirty="0"/>
              <a:t>New</a:t>
            </a:r>
            <a:r>
              <a:rPr spc="-20" dirty="0"/>
              <a:t> York </a:t>
            </a:r>
            <a:r>
              <a:rPr spc="-10" dirty="0"/>
              <a:t>Attorney</a:t>
            </a:r>
            <a:r>
              <a:rPr spc="-60" dirty="0"/>
              <a:t> </a:t>
            </a:r>
            <a:r>
              <a:rPr dirty="0"/>
              <a:t>General</a:t>
            </a:r>
            <a:r>
              <a:rPr spc="-35" dirty="0"/>
              <a:t> </a:t>
            </a:r>
            <a:r>
              <a:rPr dirty="0"/>
              <a:t>Files</a:t>
            </a:r>
            <a:r>
              <a:rPr spc="-65" dirty="0"/>
              <a:t> </a:t>
            </a:r>
            <a:r>
              <a:rPr dirty="0"/>
              <a:t>Judicial</a:t>
            </a:r>
            <a:r>
              <a:rPr spc="-80" dirty="0"/>
              <a:t> </a:t>
            </a:r>
            <a:r>
              <a:rPr dirty="0"/>
              <a:t>Action</a:t>
            </a:r>
            <a:r>
              <a:rPr spc="-60" dirty="0"/>
              <a:t> </a:t>
            </a:r>
            <a:r>
              <a:rPr dirty="0"/>
              <a:t>Against</a:t>
            </a:r>
            <a:r>
              <a:rPr spc="-65" dirty="0"/>
              <a:t> </a:t>
            </a:r>
            <a:r>
              <a:rPr spc="-10" dirty="0"/>
              <a:t>PepsiCo,</a:t>
            </a:r>
            <a:r>
              <a:rPr spc="-65" dirty="0"/>
              <a:t> </a:t>
            </a:r>
            <a:r>
              <a:rPr dirty="0"/>
              <a:t>Inc.,</a:t>
            </a:r>
            <a:r>
              <a:rPr spc="-55" dirty="0"/>
              <a:t> </a:t>
            </a:r>
            <a:r>
              <a:rPr spc="-10" dirty="0"/>
              <a:t>Alleging Environmental</a:t>
            </a:r>
            <a:r>
              <a:rPr spc="-40" dirty="0"/>
              <a:t> </a:t>
            </a:r>
            <a:r>
              <a:rPr spc="-20" dirty="0"/>
              <a:t>Harm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9339" y="1501393"/>
            <a:ext cx="6924675" cy="2219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99085" algn="l"/>
                <a:tab pos="300355" algn="l"/>
              </a:tabLst>
            </a:pPr>
            <a:r>
              <a:rPr sz="1600" dirty="0">
                <a:latin typeface="Times New Roman"/>
                <a:cs typeface="Times New Roman"/>
              </a:rPr>
              <a:t>	A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survey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plastic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Buffalo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River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conducted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AG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2021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stated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to </a:t>
            </a:r>
            <a:r>
              <a:rPr sz="1600" dirty="0">
                <a:latin typeface="Times New Roman"/>
                <a:cs typeface="Times New Roman"/>
              </a:rPr>
              <a:t>have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indicated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Pepsico’s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plastic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packaging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exceeded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other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sources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identifiable waste.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299085" marR="312420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spc="-10" dirty="0">
                <a:latin typeface="Times New Roman"/>
                <a:cs typeface="Times New Roman"/>
              </a:rPr>
              <a:t>PepsiCo’s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bottled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beverages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stated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represent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approximately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20%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retail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market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comparable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beverages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sold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United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States.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299085" marR="29209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600" dirty="0">
                <a:latin typeface="Times New Roman"/>
                <a:cs typeface="Times New Roman"/>
              </a:rPr>
              <a:t>PepsiCo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failed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abate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harm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warn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public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its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plastic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packaging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potential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source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plastic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pollution.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175" y="3939789"/>
            <a:ext cx="7142480" cy="2463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Causes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action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alleged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Complaint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include: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Public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Nuisance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Strict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Products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Liability: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Failure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Warn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spc="-10" dirty="0">
                <a:latin typeface="Times New Roman"/>
                <a:cs typeface="Times New Roman"/>
              </a:rPr>
              <a:t>Violation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New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York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General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Business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Law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MS PGothic"/>
                <a:cs typeface="MS PGothic"/>
              </a:rPr>
              <a:t>§</a:t>
            </a:r>
            <a:r>
              <a:rPr sz="1600" spc="-120" dirty="0">
                <a:latin typeface="MS PGothic"/>
                <a:cs typeface="MS PGothic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349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indent="-287020">
              <a:lnSpc>
                <a:spcPts val="1914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Repeated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Persistent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Illegality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Violation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New</a:t>
            </a:r>
            <a:r>
              <a:rPr sz="1600" spc="-100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York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Executive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Law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MS PGothic"/>
                <a:cs typeface="MS PGothic"/>
              </a:rPr>
              <a:t>§</a:t>
            </a:r>
            <a:endParaRPr sz="1600">
              <a:latin typeface="MS PGothic"/>
              <a:cs typeface="MS PGothic"/>
            </a:endParaRPr>
          </a:p>
          <a:p>
            <a:pPr marL="756285">
              <a:lnSpc>
                <a:spcPts val="1914"/>
              </a:lnSpc>
            </a:pPr>
            <a:r>
              <a:rPr sz="1600" spc="-10" dirty="0">
                <a:latin typeface="Times New Roman"/>
                <a:cs typeface="Times New Roman"/>
              </a:rPr>
              <a:t>63(12)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54416" y="6275323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Arial"/>
                <a:cs typeface="Arial"/>
              </a:rPr>
              <a:t>64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099" rIns="0" bIns="0" rtlCol="0">
            <a:spAutoFit/>
          </a:bodyPr>
          <a:lstStyle/>
          <a:p>
            <a:pPr marL="91440" marR="5080" indent="10160">
              <a:lnSpc>
                <a:spcPct val="100000"/>
              </a:lnSpc>
              <a:spcBef>
                <a:spcPts val="100"/>
              </a:spcBef>
            </a:pPr>
            <a:r>
              <a:rPr dirty="0"/>
              <a:t>Arkansas</a:t>
            </a:r>
            <a:r>
              <a:rPr spc="-45" dirty="0"/>
              <a:t> </a:t>
            </a:r>
            <a:r>
              <a:rPr spc="-10" dirty="0"/>
              <a:t>Scrap/Recycling</a:t>
            </a:r>
            <a:r>
              <a:rPr spc="-70" dirty="0"/>
              <a:t> </a:t>
            </a:r>
            <a:r>
              <a:rPr spc="-10" dirty="0"/>
              <a:t>Personnel</a:t>
            </a:r>
            <a:r>
              <a:rPr spc="-60" dirty="0"/>
              <a:t> </a:t>
            </a:r>
            <a:r>
              <a:rPr dirty="0"/>
              <a:t>Moves:</a:t>
            </a:r>
            <a:r>
              <a:rPr spc="-55" dirty="0"/>
              <a:t> </a:t>
            </a:r>
            <a:r>
              <a:rPr dirty="0"/>
              <a:t>Jack</a:t>
            </a:r>
            <a:r>
              <a:rPr spc="-50" dirty="0"/>
              <a:t> </a:t>
            </a:r>
            <a:r>
              <a:rPr spc="-10" dirty="0"/>
              <a:t>Grundfest</a:t>
            </a:r>
            <a:r>
              <a:rPr spc="-55" dirty="0"/>
              <a:t> </a:t>
            </a:r>
            <a:r>
              <a:rPr spc="-10" dirty="0"/>
              <a:t>Promoted </a:t>
            </a:r>
            <a:r>
              <a:rPr dirty="0"/>
              <a:t>to</a:t>
            </a:r>
            <a:r>
              <a:rPr spc="-40" dirty="0"/>
              <a:t> </a:t>
            </a:r>
            <a:r>
              <a:rPr dirty="0"/>
              <a:t>Expanded</a:t>
            </a:r>
            <a:r>
              <a:rPr spc="-35" dirty="0"/>
              <a:t> </a:t>
            </a:r>
            <a:r>
              <a:rPr dirty="0"/>
              <a:t>Role</a:t>
            </a:r>
            <a:r>
              <a:rPr spc="-40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spc="-10" dirty="0"/>
              <a:t>President/Chief</a:t>
            </a:r>
            <a:r>
              <a:rPr spc="-45" dirty="0"/>
              <a:t> </a:t>
            </a:r>
            <a:r>
              <a:rPr spc="-10" dirty="0"/>
              <a:t>Executive</a:t>
            </a:r>
            <a:r>
              <a:rPr spc="-30" dirty="0"/>
              <a:t> </a:t>
            </a:r>
            <a:r>
              <a:rPr dirty="0"/>
              <a:t>Officer</a:t>
            </a:r>
            <a:r>
              <a:rPr spc="-45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dirty="0"/>
              <a:t>Alter</a:t>
            </a:r>
            <a:r>
              <a:rPr spc="-45" dirty="0"/>
              <a:t> </a:t>
            </a:r>
            <a:r>
              <a:rPr spc="-10" dirty="0"/>
              <a:t>Trading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8358" y="1549399"/>
            <a:ext cx="7356475" cy="4658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900" dirty="0">
                <a:latin typeface="Times New Roman"/>
                <a:cs typeface="Times New Roman"/>
              </a:rPr>
              <a:t>Little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Rock,</a:t>
            </a:r>
            <a:r>
              <a:rPr sz="1900" spc="-10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Arkansas,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native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Jack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Grundfest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has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added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the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role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of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Chief </a:t>
            </a:r>
            <a:r>
              <a:rPr sz="1900" dirty="0">
                <a:latin typeface="Times New Roman"/>
                <a:cs typeface="Times New Roman"/>
              </a:rPr>
              <a:t>Executive</a:t>
            </a:r>
            <a:r>
              <a:rPr sz="1900" spc="-4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Officer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to</a:t>
            </a:r>
            <a:r>
              <a:rPr sz="1900" spc="-4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his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current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position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of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President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of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St.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Louis,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Missouri, based</a:t>
            </a:r>
            <a:r>
              <a:rPr sz="1900" spc="-11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Alter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Trading.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 marR="412115">
              <a:lnSpc>
                <a:spcPct val="100000"/>
              </a:lnSpc>
            </a:pPr>
            <a:r>
              <a:rPr sz="1900" dirty="0">
                <a:latin typeface="Times New Roman"/>
                <a:cs typeface="Times New Roman"/>
              </a:rPr>
              <a:t>Jack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initially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joined</a:t>
            </a:r>
            <a:r>
              <a:rPr sz="1900" spc="-114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Alter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in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2018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as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its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Senior</a:t>
            </a:r>
            <a:r>
              <a:rPr sz="1900" spc="-4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Vice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President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and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Chief </a:t>
            </a:r>
            <a:r>
              <a:rPr sz="1900" dirty="0">
                <a:latin typeface="Times New Roman"/>
                <a:cs typeface="Times New Roman"/>
              </a:rPr>
              <a:t>Administrative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Officer</a:t>
            </a:r>
            <a:r>
              <a:rPr sz="1900" spc="-4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and</a:t>
            </a:r>
            <a:r>
              <a:rPr sz="1900" spc="-7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was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subsequently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promoted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to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President.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 marR="77470">
              <a:lnSpc>
                <a:spcPct val="100000"/>
              </a:lnSpc>
            </a:pPr>
            <a:r>
              <a:rPr sz="1900" dirty="0">
                <a:latin typeface="Times New Roman"/>
                <a:cs typeface="Times New Roman"/>
              </a:rPr>
              <a:t>Alter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is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one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of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the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largest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recyclers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of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ferrous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and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non-</a:t>
            </a:r>
            <a:r>
              <a:rPr sz="1900" dirty="0">
                <a:latin typeface="Times New Roman"/>
                <a:cs typeface="Times New Roman"/>
              </a:rPr>
              <a:t>ferrous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metals</a:t>
            </a:r>
            <a:r>
              <a:rPr sz="1900" spc="-1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in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Times New Roman"/>
                <a:cs typeface="Times New Roman"/>
              </a:rPr>
              <a:t>the </a:t>
            </a:r>
            <a:r>
              <a:rPr sz="1900" dirty="0">
                <a:latin typeface="Times New Roman"/>
                <a:cs typeface="Times New Roman"/>
              </a:rPr>
              <a:t>United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States</a:t>
            </a:r>
            <a:r>
              <a:rPr sz="1900" spc="-4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serving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</a:t>
            </a:r>
            <a:r>
              <a:rPr sz="1900" spc="-4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variety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of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industrial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client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and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salvage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operations.</a:t>
            </a:r>
            <a:endParaRPr sz="1900">
              <a:latin typeface="Times New Roman"/>
              <a:cs typeface="Times New Roman"/>
            </a:endParaRPr>
          </a:p>
          <a:p>
            <a:pPr marL="12700" marR="185420">
              <a:lnSpc>
                <a:spcPct val="100000"/>
              </a:lnSpc>
              <a:spcBef>
                <a:spcPts val="5"/>
              </a:spcBef>
            </a:pPr>
            <a:r>
              <a:rPr sz="1900" dirty="0">
                <a:latin typeface="Times New Roman"/>
                <a:cs typeface="Times New Roman"/>
              </a:rPr>
              <a:t>Company</a:t>
            </a:r>
            <a:r>
              <a:rPr sz="1900" spc="-6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has</a:t>
            </a:r>
            <a:r>
              <a:rPr sz="1900" spc="-4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operations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in</a:t>
            </a:r>
            <a:r>
              <a:rPr sz="1900" spc="-10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Alabama,</a:t>
            </a:r>
            <a:r>
              <a:rPr sz="1900" spc="-11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Arkansas,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Illinois,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Iowa,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Minnesota, </a:t>
            </a:r>
            <a:r>
              <a:rPr sz="1900" dirty="0">
                <a:latin typeface="Times New Roman"/>
                <a:cs typeface="Times New Roman"/>
              </a:rPr>
              <a:t>Mississippi,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Missouri,</a:t>
            </a:r>
            <a:r>
              <a:rPr sz="1900" spc="-4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Nebraska,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and</a:t>
            </a:r>
            <a:r>
              <a:rPr sz="1900" spc="-9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Wisconsin.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900" dirty="0">
                <a:latin typeface="Times New Roman"/>
                <a:cs typeface="Times New Roman"/>
              </a:rPr>
              <a:t>Fifteen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of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its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facilities</a:t>
            </a:r>
            <a:r>
              <a:rPr sz="1900" spc="-4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utilize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spc="-20" dirty="0">
                <a:latin typeface="Times New Roman"/>
                <a:cs typeface="Times New Roman"/>
              </a:rPr>
              <a:t>on-</a:t>
            </a:r>
            <a:r>
              <a:rPr sz="1900" dirty="0">
                <a:latin typeface="Times New Roman"/>
                <a:cs typeface="Times New Roman"/>
              </a:rPr>
              <a:t>site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automobile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shredders.</a:t>
            </a: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 marR="29209">
              <a:lnSpc>
                <a:spcPct val="100000"/>
              </a:lnSpc>
            </a:pPr>
            <a:r>
              <a:rPr sz="1900" dirty="0">
                <a:latin typeface="Times New Roman"/>
                <a:cs typeface="Times New Roman"/>
              </a:rPr>
              <a:t>Jack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joined</a:t>
            </a:r>
            <a:r>
              <a:rPr sz="1900" spc="-13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Alter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after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it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acquired</a:t>
            </a:r>
            <a:r>
              <a:rPr sz="1900" spc="-6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Tenenbaum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Recycling</a:t>
            </a:r>
            <a:r>
              <a:rPr sz="1900" spc="-4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Group,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LLC,</a:t>
            </a:r>
            <a:r>
              <a:rPr sz="1900" spc="420" dirty="0">
                <a:latin typeface="Times New Roman"/>
                <a:cs typeface="Times New Roman"/>
              </a:rPr>
              <a:t> </a:t>
            </a:r>
            <a:r>
              <a:rPr sz="1900" spc="-25" dirty="0">
                <a:latin typeface="Times New Roman"/>
                <a:cs typeface="Times New Roman"/>
              </a:rPr>
              <a:t>of </a:t>
            </a:r>
            <a:r>
              <a:rPr sz="1900" dirty="0">
                <a:latin typeface="Times New Roman"/>
                <a:cs typeface="Times New Roman"/>
              </a:rPr>
              <a:t>Little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Rock,</a:t>
            </a:r>
            <a:r>
              <a:rPr sz="1900" spc="-11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Arkansas,</a:t>
            </a:r>
            <a:r>
              <a:rPr sz="1900" spc="-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in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2019.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Where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he</a:t>
            </a:r>
            <a:r>
              <a:rPr sz="1900" spc="-3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had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served</a:t>
            </a:r>
            <a:r>
              <a:rPr sz="1900" spc="-2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as</a:t>
            </a:r>
            <a:r>
              <a:rPr sz="1900" spc="-3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President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and</a:t>
            </a:r>
            <a:r>
              <a:rPr sz="1900" spc="-2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Chief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599" y="6183201"/>
            <a:ext cx="5125085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dirty="0">
                <a:latin typeface="Times New Roman"/>
                <a:cs typeface="Times New Roman"/>
              </a:rPr>
              <a:t>Executive</a:t>
            </a:r>
            <a:r>
              <a:rPr sz="1900" spc="-5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Officer</a:t>
            </a:r>
            <a:r>
              <a:rPr sz="1900" spc="-4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at</a:t>
            </a:r>
            <a:r>
              <a:rPr sz="1900" spc="-90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Tenenbaum</a:t>
            </a:r>
            <a:r>
              <a:rPr sz="1900" spc="-50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for</a:t>
            </a:r>
            <a:r>
              <a:rPr sz="1900" spc="-4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almost</a:t>
            </a:r>
            <a:r>
              <a:rPr sz="1900" spc="-15" dirty="0">
                <a:latin typeface="Times New Roman"/>
                <a:cs typeface="Times New Roman"/>
              </a:rPr>
              <a:t> </a:t>
            </a:r>
            <a:r>
              <a:rPr sz="1900" dirty="0">
                <a:latin typeface="Times New Roman"/>
                <a:cs typeface="Times New Roman"/>
              </a:rPr>
              <a:t>14</a:t>
            </a:r>
            <a:r>
              <a:rPr sz="1900" spc="-45" dirty="0">
                <a:latin typeface="Times New Roman"/>
                <a:cs typeface="Times New Roman"/>
              </a:rPr>
              <a:t> </a:t>
            </a:r>
            <a:r>
              <a:rPr sz="1900" spc="-10" dirty="0">
                <a:latin typeface="Times New Roman"/>
                <a:cs typeface="Times New Roman"/>
              </a:rPr>
              <a:t>years.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54416" y="6275323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Arial"/>
                <a:cs typeface="Arial"/>
              </a:rPr>
              <a:t>65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18134" rIns="0" bIns="0" rtlCol="0">
            <a:spAutoFit/>
          </a:bodyPr>
          <a:lstStyle/>
          <a:p>
            <a:pPr marL="1089660">
              <a:lnSpc>
                <a:spcPct val="100000"/>
              </a:lnSpc>
              <a:spcBef>
                <a:spcPts val="105"/>
              </a:spcBef>
            </a:pPr>
            <a:r>
              <a:rPr dirty="0"/>
              <a:t>New</a:t>
            </a:r>
            <a:r>
              <a:rPr spc="-70" dirty="0"/>
              <a:t> </a:t>
            </a:r>
            <a:r>
              <a:rPr dirty="0"/>
              <a:t>Arkansas</a:t>
            </a:r>
            <a:r>
              <a:rPr spc="-50" dirty="0"/>
              <a:t> </a:t>
            </a:r>
            <a:r>
              <a:rPr dirty="0"/>
              <a:t>Reserve</a:t>
            </a:r>
            <a:r>
              <a:rPr spc="-45" dirty="0"/>
              <a:t> </a:t>
            </a:r>
            <a:r>
              <a:rPr spc="-10" dirty="0"/>
              <a:t>Recovery/</a:t>
            </a:r>
            <a:r>
              <a:rPr spc="-60" dirty="0"/>
              <a:t> </a:t>
            </a:r>
            <a:r>
              <a:rPr spc="-10" dirty="0"/>
              <a:t>Recycling</a:t>
            </a:r>
            <a:r>
              <a:rPr spc="-75" dirty="0"/>
              <a:t> </a:t>
            </a:r>
            <a:r>
              <a:rPr spc="-10" dirty="0"/>
              <a:t>Facility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209" y="1852690"/>
            <a:ext cx="7776845" cy="1245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EPIC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glass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Recycling/ACE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Glass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and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Plastic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Recycling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(North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Little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Rock)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5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latin typeface="Times New Roman"/>
                <a:cs typeface="Times New Roman"/>
              </a:rPr>
              <a:t>Federal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Metal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(Projected</a:t>
            </a:r>
            <a:r>
              <a:rPr sz="2000" spc="-4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3000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tons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of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copper/aluminum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radiators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per</a:t>
            </a:r>
            <a:r>
              <a:rPr sz="2000" spc="-2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month </a:t>
            </a:r>
            <a:r>
              <a:rPr sz="2000" dirty="0">
                <a:latin typeface="Times New Roman"/>
                <a:cs typeface="Times New Roman"/>
              </a:rPr>
              <a:t>(North</a:t>
            </a:r>
            <a:r>
              <a:rPr sz="2000" spc="-5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Little</a:t>
            </a:r>
            <a:r>
              <a:rPr sz="2000" spc="-20" dirty="0">
                <a:latin typeface="Times New Roman"/>
                <a:cs typeface="Times New Roman"/>
              </a:rPr>
              <a:t> Rock)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54416" y="6275323"/>
            <a:ext cx="22415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Arial"/>
                <a:cs typeface="Arial"/>
              </a:rPr>
              <a:t>66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dirty="0"/>
              <a:t>Reconditioning/Used</a:t>
            </a:r>
            <a:r>
              <a:rPr spc="-90" dirty="0"/>
              <a:t> </a:t>
            </a:r>
            <a:r>
              <a:rPr dirty="0"/>
              <a:t>Drum</a:t>
            </a:r>
            <a:r>
              <a:rPr spc="-70" dirty="0"/>
              <a:t> </a:t>
            </a:r>
            <a:r>
              <a:rPr dirty="0"/>
              <a:t>Management:</a:t>
            </a:r>
            <a:r>
              <a:rPr spc="-70" dirty="0"/>
              <a:t> </a:t>
            </a:r>
            <a:r>
              <a:rPr dirty="0"/>
              <a:t>Addressing</a:t>
            </a:r>
            <a:r>
              <a:rPr spc="-85" dirty="0"/>
              <a:t> </a:t>
            </a:r>
            <a:r>
              <a:rPr spc="-20" dirty="0"/>
              <a:t>U.S. </a:t>
            </a:r>
            <a:r>
              <a:rPr spc="-10" dirty="0"/>
              <a:t>Environmental</a:t>
            </a:r>
            <a:r>
              <a:rPr spc="-50" dirty="0"/>
              <a:t> </a:t>
            </a:r>
            <a:r>
              <a:rPr spc="-10" dirty="0"/>
              <a:t>Protection</a:t>
            </a:r>
            <a:r>
              <a:rPr spc="-65" dirty="0"/>
              <a:t> </a:t>
            </a:r>
            <a:r>
              <a:rPr dirty="0"/>
              <a:t>Agency</a:t>
            </a:r>
            <a:r>
              <a:rPr spc="-25" dirty="0"/>
              <a:t> </a:t>
            </a:r>
            <a:r>
              <a:rPr dirty="0"/>
              <a:t>Advance</a:t>
            </a:r>
            <a:r>
              <a:rPr spc="-35" dirty="0"/>
              <a:t> </a:t>
            </a:r>
            <a:r>
              <a:rPr dirty="0"/>
              <a:t>Notice</a:t>
            </a:r>
            <a:r>
              <a:rPr spc="-55" dirty="0"/>
              <a:t> </a:t>
            </a:r>
            <a:r>
              <a:rPr dirty="0"/>
              <a:t>of</a:t>
            </a:r>
            <a:r>
              <a:rPr spc="-20" dirty="0"/>
              <a:t> </a:t>
            </a:r>
            <a:r>
              <a:rPr spc="-10" dirty="0"/>
              <a:t>Proposed Rulemaking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745233"/>
            <a:ext cx="7905115" cy="41706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Some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concerns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have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been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expressed: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marR="420370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Potential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unintended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consequences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existence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compliance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framework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within </a:t>
            </a:r>
            <a:r>
              <a:rPr sz="1600" dirty="0">
                <a:latin typeface="Times New Roman"/>
                <a:cs typeface="Times New Roman"/>
              </a:rPr>
              <a:t>which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permitted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treatment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storage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disposal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facilities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successfully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operate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Basis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which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55" dirty="0">
                <a:latin typeface="Times New Roman"/>
                <a:cs typeface="Times New Roman"/>
              </a:rPr>
              <a:t>EPA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considering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potential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changes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flawed/outdated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marR="474980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spc="-55" dirty="0">
                <a:latin typeface="Times New Roman"/>
                <a:cs typeface="Times New Roman"/>
              </a:rPr>
              <a:t>EPA</a:t>
            </a:r>
            <a:r>
              <a:rPr sz="1600" spc="-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resources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would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better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used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education/compliance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assistance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efforts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to </a:t>
            </a:r>
            <a:r>
              <a:rPr sz="1600" dirty="0">
                <a:latin typeface="Times New Roman"/>
                <a:cs typeface="Times New Roman"/>
              </a:rPr>
              <a:t>improve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implementation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existing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standards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marR="420370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Existing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standards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when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complied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both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effective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protective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human </a:t>
            </a:r>
            <a:r>
              <a:rPr sz="1600" dirty="0">
                <a:latin typeface="Times New Roman"/>
                <a:cs typeface="Times New Roman"/>
              </a:rPr>
              <a:t>health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environment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6285" marR="5080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changes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“RCRA</a:t>
            </a:r>
            <a:r>
              <a:rPr sz="1600" spc="-1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empty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standards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being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contemplated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60" dirty="0">
                <a:latin typeface="Times New Roman"/>
                <a:cs typeface="Times New Roman"/>
              </a:rPr>
              <a:t>EPA</a:t>
            </a:r>
            <a:r>
              <a:rPr sz="1600" spc="-1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will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not </a:t>
            </a:r>
            <a:r>
              <a:rPr sz="1600" dirty="0">
                <a:latin typeface="Times New Roman"/>
                <a:cs typeface="Times New Roman"/>
              </a:rPr>
              <a:t>improve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management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used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containers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will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add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unnecessary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burden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to </a:t>
            </a:r>
            <a:r>
              <a:rPr sz="1600" dirty="0">
                <a:latin typeface="Times New Roman"/>
                <a:cs typeface="Times New Roman"/>
              </a:rPr>
              <a:t>container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generators,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particulary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those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already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permitted treatment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storage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disposal </a:t>
            </a:r>
            <a:r>
              <a:rPr sz="1600" dirty="0">
                <a:latin typeface="Times New Roman"/>
                <a:cs typeface="Times New Roman"/>
              </a:rPr>
              <a:t>facilities,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reconditioners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u="sng" spc="-10" dirty="0">
                <a:uFill>
                  <a:solidFill>
                    <a:srgbClr val="FFFFFF"/>
                  </a:solidFill>
                </a:uFill>
                <a:hlinkClick r:id="rId2"/>
              </a:rPr>
              <a:t>Non-Hazardous</a:t>
            </a:r>
            <a:r>
              <a:rPr u="sng" spc="-75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Secondary</a:t>
            </a:r>
            <a:r>
              <a:rPr u="sng" spc="-60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Material</a:t>
            </a:r>
            <a:r>
              <a:rPr u="sng" spc="-65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Standards:</a:t>
            </a:r>
            <a:r>
              <a:rPr u="sng" spc="-70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U.S.</a:t>
            </a:r>
            <a:r>
              <a:rPr u="sng" spc="-70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spc="-10" dirty="0">
                <a:uFill>
                  <a:solidFill>
                    <a:srgbClr val="FFFFFF"/>
                  </a:solidFill>
                </a:uFill>
                <a:hlinkClick r:id="rId2"/>
              </a:rPr>
              <a:t>Environmental</a:t>
            </a:r>
            <a:r>
              <a:rPr u="none" spc="-10" dirty="0"/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Protection</a:t>
            </a:r>
            <a:r>
              <a:rPr u="sng" spc="-80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Agency</a:t>
            </a:r>
            <a:r>
              <a:rPr u="sng" spc="-45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Final</a:t>
            </a:r>
            <a:r>
              <a:rPr u="sng" spc="-60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Response</a:t>
            </a:r>
            <a:r>
              <a:rPr u="sng" spc="-70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to</a:t>
            </a:r>
            <a:r>
              <a:rPr u="sng" spc="-60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American</a:t>
            </a:r>
            <a:r>
              <a:rPr u="sng" spc="-50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spc="-10" dirty="0">
                <a:uFill>
                  <a:solidFill>
                    <a:srgbClr val="FFFFFF"/>
                  </a:solidFill>
                </a:uFill>
                <a:hlinkClick r:id="rId2"/>
              </a:rPr>
              <a:t>Forest</a:t>
            </a:r>
            <a:r>
              <a:rPr u="sng" spc="-60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and</a:t>
            </a:r>
            <a:r>
              <a:rPr u="sng" spc="-50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spc="-10" dirty="0">
                <a:uFill>
                  <a:solidFill>
                    <a:srgbClr val="FFFFFF"/>
                  </a:solidFill>
                </a:uFill>
                <a:hlinkClick r:id="rId2"/>
              </a:rPr>
              <a:t>Paper</a:t>
            </a:r>
            <a:r>
              <a:rPr u="none" spc="-10" dirty="0"/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Association</a:t>
            </a:r>
            <a:r>
              <a:rPr u="sng" spc="-85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spc="-10" dirty="0">
                <a:uFill>
                  <a:solidFill>
                    <a:srgbClr val="FFFFFF"/>
                  </a:solidFill>
                </a:uFill>
                <a:hlinkClick r:id="rId2"/>
              </a:rPr>
              <a:t>Petition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4620" marR="278765">
              <a:lnSpc>
                <a:spcPct val="100000"/>
              </a:lnSpc>
              <a:spcBef>
                <a:spcPts val="95"/>
              </a:spcBef>
            </a:pPr>
            <a:r>
              <a:rPr spc="-55" dirty="0"/>
              <a:t>EPA</a:t>
            </a:r>
            <a:r>
              <a:rPr spc="-90" dirty="0"/>
              <a:t> </a:t>
            </a:r>
            <a:r>
              <a:rPr dirty="0"/>
              <a:t>published</a:t>
            </a:r>
            <a:r>
              <a:rPr spc="-70" dirty="0"/>
              <a:t> </a:t>
            </a:r>
            <a:r>
              <a:rPr dirty="0"/>
              <a:t>in</a:t>
            </a:r>
            <a:r>
              <a:rPr spc="-35" dirty="0"/>
              <a:t> </a:t>
            </a:r>
            <a:r>
              <a:rPr dirty="0"/>
              <a:t>October</a:t>
            </a:r>
            <a:r>
              <a:rPr spc="-15" dirty="0"/>
              <a:t> </a:t>
            </a:r>
            <a:r>
              <a:rPr dirty="0"/>
              <a:t>18</a:t>
            </a:r>
            <a:r>
              <a:rPr sz="1575" baseline="26455" dirty="0"/>
              <a:t>th</a:t>
            </a:r>
            <a:r>
              <a:rPr sz="1575" spc="150" baseline="26455" dirty="0"/>
              <a:t> </a:t>
            </a:r>
            <a:r>
              <a:rPr sz="1600" dirty="0"/>
              <a:t>Federal Register</a:t>
            </a:r>
            <a:r>
              <a:rPr sz="1600" spc="-15" dirty="0"/>
              <a:t> </a:t>
            </a:r>
            <a:r>
              <a:rPr sz="1600" dirty="0"/>
              <a:t>a</a:t>
            </a:r>
            <a:r>
              <a:rPr sz="1600" spc="-25" dirty="0"/>
              <a:t> </a:t>
            </a:r>
            <a:r>
              <a:rPr sz="1600" dirty="0"/>
              <a:t>final</a:t>
            </a:r>
            <a:r>
              <a:rPr sz="1600" spc="-25" dirty="0"/>
              <a:t> </a:t>
            </a:r>
            <a:r>
              <a:rPr sz="1600" dirty="0"/>
              <a:t>response</a:t>
            </a:r>
            <a:r>
              <a:rPr sz="1600" spc="-20" dirty="0"/>
              <a:t> </a:t>
            </a:r>
            <a:r>
              <a:rPr sz="1600" dirty="0"/>
              <a:t>to</a:t>
            </a:r>
            <a:r>
              <a:rPr sz="1600" spc="-30" dirty="0"/>
              <a:t> </a:t>
            </a:r>
            <a:r>
              <a:rPr sz="1600" spc="-10" dirty="0"/>
              <a:t>an</a:t>
            </a:r>
            <a:r>
              <a:rPr sz="1600" spc="-90" dirty="0"/>
              <a:t> </a:t>
            </a:r>
            <a:r>
              <a:rPr sz="1600" dirty="0"/>
              <a:t>American</a:t>
            </a:r>
            <a:r>
              <a:rPr sz="1600" spc="25" dirty="0"/>
              <a:t> </a:t>
            </a:r>
            <a:r>
              <a:rPr sz="1600" spc="-10" dirty="0"/>
              <a:t>Forest </a:t>
            </a:r>
            <a:r>
              <a:rPr sz="1600" dirty="0"/>
              <a:t>and</a:t>
            </a:r>
            <a:r>
              <a:rPr sz="1600" spc="-60" dirty="0"/>
              <a:t> </a:t>
            </a:r>
            <a:r>
              <a:rPr sz="1600" spc="-10" dirty="0"/>
              <a:t>Paper</a:t>
            </a:r>
            <a:r>
              <a:rPr sz="1600" spc="-90" dirty="0"/>
              <a:t> </a:t>
            </a:r>
            <a:r>
              <a:rPr sz="1600" dirty="0"/>
              <a:t>Association</a:t>
            </a:r>
            <a:r>
              <a:rPr sz="1600" spc="-10" dirty="0"/>
              <a:t> </a:t>
            </a:r>
            <a:r>
              <a:rPr sz="1600" dirty="0"/>
              <a:t>Petition</a:t>
            </a:r>
            <a:r>
              <a:rPr sz="1600" spc="-15" dirty="0"/>
              <a:t> </a:t>
            </a:r>
            <a:r>
              <a:rPr sz="1600" dirty="0"/>
              <a:t>to</a:t>
            </a:r>
            <a:r>
              <a:rPr sz="1600" spc="-35" dirty="0"/>
              <a:t> </a:t>
            </a:r>
            <a:r>
              <a:rPr sz="1600" dirty="0"/>
              <a:t>revise</a:t>
            </a:r>
            <a:r>
              <a:rPr sz="1600" spc="-15" dirty="0"/>
              <a:t> </a:t>
            </a:r>
            <a:r>
              <a:rPr sz="1600" dirty="0"/>
              <a:t>the</a:t>
            </a:r>
            <a:r>
              <a:rPr sz="1600" spc="-30" dirty="0"/>
              <a:t> </a:t>
            </a:r>
            <a:r>
              <a:rPr sz="1600" dirty="0"/>
              <a:t>National</a:t>
            </a:r>
            <a:r>
              <a:rPr sz="1600" spc="-20" dirty="0"/>
              <a:t> </a:t>
            </a:r>
            <a:r>
              <a:rPr sz="1600" dirty="0"/>
              <a:t>Hazardous</a:t>
            </a:r>
            <a:r>
              <a:rPr sz="1600" spc="-25" dirty="0"/>
              <a:t> </a:t>
            </a:r>
            <a:r>
              <a:rPr sz="1600" dirty="0"/>
              <a:t>Secondary</a:t>
            </a:r>
            <a:r>
              <a:rPr sz="1600" spc="-25" dirty="0"/>
              <a:t> </a:t>
            </a:r>
            <a:r>
              <a:rPr sz="1600" spc="-10" dirty="0"/>
              <a:t>Materials </a:t>
            </a:r>
            <a:r>
              <a:rPr sz="1600" dirty="0"/>
              <a:t>regulations.</a:t>
            </a:r>
            <a:r>
              <a:rPr sz="1600" spc="-20" dirty="0"/>
              <a:t> </a:t>
            </a:r>
            <a:r>
              <a:rPr sz="1600" dirty="0"/>
              <a:t>See</a:t>
            </a:r>
            <a:r>
              <a:rPr sz="1600" spc="-25" dirty="0"/>
              <a:t> </a:t>
            </a:r>
            <a:r>
              <a:rPr sz="1600" dirty="0"/>
              <a:t>88</a:t>
            </a:r>
            <a:r>
              <a:rPr sz="1600" spc="-30" dirty="0"/>
              <a:t> </a:t>
            </a:r>
            <a:r>
              <a:rPr sz="1600" dirty="0"/>
              <a:t>Fed.</a:t>
            </a:r>
            <a:r>
              <a:rPr sz="1600" spc="-25" dirty="0"/>
              <a:t> </a:t>
            </a:r>
            <a:r>
              <a:rPr sz="1600" dirty="0"/>
              <a:t>Reg.</a:t>
            </a:r>
            <a:r>
              <a:rPr sz="1600" spc="-40" dirty="0"/>
              <a:t> </a:t>
            </a:r>
            <a:r>
              <a:rPr sz="1600" spc="-10" dirty="0"/>
              <a:t>71761.</a:t>
            </a:r>
            <a:endParaRPr sz="1600"/>
          </a:p>
          <a:p>
            <a:pPr marL="33020">
              <a:lnSpc>
                <a:spcPct val="100000"/>
              </a:lnSpc>
              <a:spcBef>
                <a:spcPts val="80"/>
              </a:spcBef>
            </a:pPr>
            <a:endParaRPr sz="1600"/>
          </a:p>
          <a:p>
            <a:pPr marL="134620">
              <a:lnSpc>
                <a:spcPct val="100000"/>
              </a:lnSpc>
            </a:pPr>
            <a:r>
              <a:rPr spc="-55" dirty="0"/>
              <a:t>EPA</a:t>
            </a:r>
            <a:r>
              <a:rPr spc="-85" dirty="0"/>
              <a:t> </a:t>
            </a:r>
            <a:r>
              <a:rPr spc="-25" dirty="0"/>
              <a:t>is:</a:t>
            </a:r>
          </a:p>
          <a:p>
            <a:pPr marL="878205" indent="-286385">
              <a:lnSpc>
                <a:spcPct val="100000"/>
              </a:lnSpc>
              <a:buFont typeface="Arial"/>
              <a:buChar char="•"/>
              <a:tabLst>
                <a:tab pos="878840" algn="l"/>
              </a:tabLst>
            </a:pPr>
            <a:r>
              <a:rPr dirty="0"/>
              <a:t>Denying</a:t>
            </a:r>
            <a:r>
              <a:rPr spc="-5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dirty="0"/>
              <a:t>requested</a:t>
            </a:r>
            <a:r>
              <a:rPr spc="-15" dirty="0"/>
              <a:t> </a:t>
            </a:r>
            <a:r>
              <a:rPr dirty="0"/>
              <a:t>revisions</a:t>
            </a:r>
            <a:r>
              <a:rPr spc="-10" dirty="0"/>
              <a:t> </a:t>
            </a:r>
            <a:r>
              <a:rPr dirty="0"/>
              <a:t>in</a:t>
            </a:r>
            <a:r>
              <a:rPr spc="-15" dirty="0"/>
              <a:t> </a:t>
            </a:r>
            <a:r>
              <a:rPr spc="-10" dirty="0"/>
              <a:t>the</a:t>
            </a:r>
            <a:r>
              <a:rPr spc="-90" dirty="0"/>
              <a:t> </a:t>
            </a:r>
            <a:r>
              <a:rPr spc="-45" dirty="0"/>
              <a:t>AFPA</a:t>
            </a:r>
            <a:r>
              <a:rPr spc="-105" dirty="0"/>
              <a:t> </a:t>
            </a:r>
            <a:r>
              <a:rPr spc="-10" dirty="0"/>
              <a:t>Petition</a:t>
            </a:r>
          </a:p>
          <a:p>
            <a:pPr marL="33020"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pc="-10" dirty="0"/>
          </a:p>
          <a:p>
            <a:pPr marL="878205" marR="43180" indent="-287020">
              <a:lnSpc>
                <a:spcPct val="100000"/>
              </a:lnSpc>
              <a:buFont typeface="Arial"/>
              <a:buChar char="•"/>
              <a:tabLst>
                <a:tab pos="878840" algn="l"/>
              </a:tabLst>
            </a:pPr>
            <a:r>
              <a:rPr dirty="0"/>
              <a:t>Revising</a:t>
            </a:r>
            <a:r>
              <a:rPr spc="-45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dirty="0"/>
              <a:t>definition</a:t>
            </a:r>
            <a:r>
              <a:rPr spc="-35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dirty="0"/>
              <a:t>paper</a:t>
            </a:r>
            <a:r>
              <a:rPr spc="-35" dirty="0"/>
              <a:t> </a:t>
            </a:r>
            <a:r>
              <a:rPr dirty="0"/>
              <a:t>recycling</a:t>
            </a:r>
            <a:r>
              <a:rPr spc="-5" dirty="0"/>
              <a:t> </a:t>
            </a:r>
            <a:r>
              <a:rPr dirty="0"/>
              <a:t>residuals</a:t>
            </a:r>
            <a:r>
              <a:rPr spc="-20" dirty="0"/>
              <a:t> </a:t>
            </a:r>
            <a:r>
              <a:rPr dirty="0"/>
              <a:t>to</a:t>
            </a:r>
            <a:r>
              <a:rPr spc="-35" dirty="0"/>
              <a:t> </a:t>
            </a:r>
            <a:r>
              <a:rPr dirty="0"/>
              <a:t>limit</a:t>
            </a:r>
            <a:r>
              <a:rPr spc="10" dirty="0"/>
              <a:t> </a:t>
            </a:r>
            <a:r>
              <a:rPr dirty="0"/>
              <a:t>the</a:t>
            </a:r>
            <a:r>
              <a:rPr spc="-40" dirty="0"/>
              <a:t> </a:t>
            </a:r>
            <a:r>
              <a:rPr dirty="0"/>
              <a:t>impact</a:t>
            </a:r>
            <a:r>
              <a:rPr spc="10" dirty="0"/>
              <a:t> </a:t>
            </a:r>
            <a:r>
              <a:rPr spc="-10" dirty="0"/>
              <a:t>non-fiber </a:t>
            </a:r>
            <a:r>
              <a:rPr dirty="0"/>
              <a:t>materials</a:t>
            </a:r>
            <a:r>
              <a:rPr spc="15" dirty="0"/>
              <a:t> </a:t>
            </a:r>
            <a:r>
              <a:rPr dirty="0"/>
              <a:t>may</a:t>
            </a:r>
            <a:r>
              <a:rPr spc="5" dirty="0"/>
              <a:t> </a:t>
            </a:r>
            <a:r>
              <a:rPr dirty="0"/>
              <a:t>have</a:t>
            </a:r>
            <a:r>
              <a:rPr spc="-40" dirty="0"/>
              <a:t> </a:t>
            </a:r>
            <a:r>
              <a:rPr dirty="0"/>
              <a:t>on</a:t>
            </a:r>
            <a:r>
              <a:rPr spc="-35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heat</a:t>
            </a:r>
            <a:r>
              <a:rPr spc="-30" dirty="0"/>
              <a:t> </a:t>
            </a:r>
            <a:r>
              <a:rPr dirty="0"/>
              <a:t>value</a:t>
            </a:r>
            <a:r>
              <a:rPr spc="-35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dirty="0"/>
              <a:t>paper</a:t>
            </a:r>
            <a:r>
              <a:rPr spc="-25" dirty="0"/>
              <a:t> </a:t>
            </a:r>
            <a:r>
              <a:rPr dirty="0"/>
              <a:t>recycling residuals</a:t>
            </a:r>
            <a:r>
              <a:rPr spc="-25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order</a:t>
            </a:r>
            <a:r>
              <a:rPr spc="-30" dirty="0"/>
              <a:t> </a:t>
            </a:r>
            <a:r>
              <a:rPr spc="-25" dirty="0"/>
              <a:t>for </a:t>
            </a:r>
            <a:r>
              <a:rPr dirty="0"/>
              <a:t>them</a:t>
            </a:r>
            <a:r>
              <a:rPr spc="-20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dirty="0"/>
              <a:t>be</a:t>
            </a:r>
            <a:r>
              <a:rPr spc="-30" dirty="0"/>
              <a:t> </a:t>
            </a:r>
            <a:r>
              <a:rPr dirty="0"/>
              <a:t>considered</a:t>
            </a:r>
            <a:r>
              <a:rPr spc="-1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spc="-10" dirty="0"/>
              <a:t>non-</a:t>
            </a:r>
            <a:r>
              <a:rPr dirty="0"/>
              <a:t>waste</a:t>
            </a:r>
            <a:r>
              <a:rPr spc="-20" dirty="0"/>
              <a:t> fuel</a:t>
            </a:r>
          </a:p>
          <a:p>
            <a:pPr marL="33020">
              <a:lnSpc>
                <a:spcPct val="100000"/>
              </a:lnSpc>
              <a:spcBef>
                <a:spcPts val="80"/>
              </a:spcBef>
            </a:pPr>
            <a:endParaRPr spc="-20" dirty="0"/>
          </a:p>
          <a:p>
            <a:pPr marL="134620" marR="622935">
              <a:lnSpc>
                <a:spcPct val="100000"/>
              </a:lnSpc>
            </a:pPr>
            <a:r>
              <a:rPr dirty="0"/>
              <a:t>Section</a:t>
            </a:r>
            <a:r>
              <a:rPr spc="-80" dirty="0"/>
              <a:t> </a:t>
            </a:r>
            <a:r>
              <a:rPr dirty="0"/>
              <a:t>129(a)(1)(D)</a:t>
            </a:r>
            <a:r>
              <a:rPr spc="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spc="-10" dirty="0"/>
              <a:t>clean</a:t>
            </a:r>
            <a:r>
              <a:rPr spc="-90" dirty="0"/>
              <a:t> </a:t>
            </a:r>
            <a:r>
              <a:rPr spc="-10" dirty="0"/>
              <a:t>Air</a:t>
            </a:r>
            <a:r>
              <a:rPr spc="-90" dirty="0"/>
              <a:t> </a:t>
            </a:r>
            <a:r>
              <a:rPr dirty="0"/>
              <a:t>Act</a:t>
            </a:r>
            <a:r>
              <a:rPr spc="-30" dirty="0"/>
              <a:t> </a:t>
            </a:r>
            <a:r>
              <a:rPr dirty="0"/>
              <a:t>requires</a:t>
            </a:r>
            <a:r>
              <a:rPr spc="-5" dirty="0"/>
              <a:t> </a:t>
            </a:r>
            <a:r>
              <a:rPr dirty="0"/>
              <a:t>that</a:t>
            </a:r>
            <a:r>
              <a:rPr spc="-30" dirty="0"/>
              <a:t> </a:t>
            </a:r>
            <a:r>
              <a:rPr spc="-55" dirty="0"/>
              <a:t>EPA</a:t>
            </a:r>
            <a:r>
              <a:rPr spc="-90" dirty="0"/>
              <a:t> </a:t>
            </a:r>
            <a:r>
              <a:rPr dirty="0"/>
              <a:t>establish</a:t>
            </a:r>
            <a:r>
              <a:rPr spc="-10" dirty="0"/>
              <a:t> </a:t>
            </a:r>
            <a:r>
              <a:rPr dirty="0"/>
              <a:t>standards</a:t>
            </a:r>
            <a:r>
              <a:rPr spc="-15" dirty="0"/>
              <a:t> </a:t>
            </a:r>
            <a:r>
              <a:rPr spc="-25" dirty="0"/>
              <a:t>for </a:t>
            </a:r>
            <a:r>
              <a:rPr dirty="0"/>
              <a:t>commercial</a:t>
            </a:r>
            <a:r>
              <a:rPr spc="10" dirty="0"/>
              <a:t> </a:t>
            </a:r>
            <a:r>
              <a:rPr dirty="0"/>
              <a:t>and</a:t>
            </a:r>
            <a:r>
              <a:rPr spc="-45" dirty="0"/>
              <a:t> </a:t>
            </a:r>
            <a:r>
              <a:rPr dirty="0"/>
              <a:t>industrial</a:t>
            </a:r>
            <a:r>
              <a:rPr spc="-25" dirty="0"/>
              <a:t> </a:t>
            </a:r>
            <a:r>
              <a:rPr dirty="0"/>
              <a:t>solid</a:t>
            </a:r>
            <a:r>
              <a:rPr spc="-35" dirty="0"/>
              <a:t> </a:t>
            </a:r>
            <a:r>
              <a:rPr dirty="0"/>
              <a:t>waster</a:t>
            </a:r>
            <a:r>
              <a:rPr spc="-35" dirty="0"/>
              <a:t> </a:t>
            </a:r>
            <a:r>
              <a:rPr dirty="0"/>
              <a:t>incinerators</a:t>
            </a:r>
            <a:r>
              <a:rPr spc="-5" dirty="0"/>
              <a:t> </a:t>
            </a:r>
            <a:r>
              <a:rPr dirty="0"/>
              <a:t>which</a:t>
            </a:r>
            <a:r>
              <a:rPr spc="-45" dirty="0"/>
              <a:t> </a:t>
            </a:r>
            <a:r>
              <a:rPr dirty="0"/>
              <a:t>burn</a:t>
            </a:r>
            <a:r>
              <a:rPr spc="-45" dirty="0"/>
              <a:t> </a:t>
            </a:r>
            <a:r>
              <a:rPr dirty="0"/>
              <a:t>solid</a:t>
            </a:r>
            <a:r>
              <a:rPr spc="-35" dirty="0"/>
              <a:t> </a:t>
            </a:r>
            <a:r>
              <a:rPr spc="-10" dirty="0"/>
              <a:t>waste.</a:t>
            </a:r>
          </a:p>
          <a:p>
            <a:pPr marL="33020">
              <a:lnSpc>
                <a:spcPct val="100000"/>
              </a:lnSpc>
              <a:spcBef>
                <a:spcPts val="80"/>
              </a:spcBef>
            </a:pPr>
            <a:endParaRPr spc="-10" dirty="0"/>
          </a:p>
          <a:p>
            <a:pPr marL="134620" marR="274320">
              <a:lnSpc>
                <a:spcPct val="100000"/>
              </a:lnSpc>
            </a:pPr>
            <a:r>
              <a:rPr dirty="0"/>
              <a:t>The</a:t>
            </a:r>
            <a:r>
              <a:rPr spc="-45" dirty="0"/>
              <a:t> </a:t>
            </a:r>
            <a:r>
              <a:rPr dirty="0"/>
              <a:t>term solid</a:t>
            </a:r>
            <a:r>
              <a:rPr spc="-15" dirty="0"/>
              <a:t> </a:t>
            </a:r>
            <a:r>
              <a:rPr dirty="0"/>
              <a:t>waste</a:t>
            </a:r>
            <a:r>
              <a:rPr spc="-20" dirty="0"/>
              <a:t> </a:t>
            </a:r>
            <a:r>
              <a:rPr dirty="0"/>
              <a:t>was</a:t>
            </a:r>
            <a:r>
              <a:rPr spc="-15" dirty="0"/>
              <a:t> </a:t>
            </a:r>
            <a:r>
              <a:rPr dirty="0"/>
              <a:t>defined</a:t>
            </a:r>
            <a:r>
              <a:rPr spc="-25" dirty="0"/>
              <a:t> </a:t>
            </a:r>
            <a:r>
              <a:rPr dirty="0"/>
              <a:t>by</a:t>
            </a:r>
            <a:r>
              <a:rPr spc="-25" dirty="0"/>
              <a:t> </a:t>
            </a:r>
            <a:r>
              <a:rPr dirty="0"/>
              <a:t>Section</a:t>
            </a:r>
            <a:r>
              <a:rPr spc="-15" dirty="0"/>
              <a:t> </a:t>
            </a:r>
            <a:r>
              <a:rPr dirty="0"/>
              <a:t>129(g)(6)</a:t>
            </a:r>
            <a:r>
              <a:rPr spc="-1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10" dirty="0"/>
              <a:t>Clean</a:t>
            </a:r>
            <a:r>
              <a:rPr spc="-90" dirty="0"/>
              <a:t> </a:t>
            </a:r>
            <a:r>
              <a:rPr spc="-10" dirty="0"/>
              <a:t>Air</a:t>
            </a:r>
            <a:r>
              <a:rPr spc="-90" dirty="0"/>
              <a:t> </a:t>
            </a:r>
            <a:r>
              <a:rPr dirty="0"/>
              <a:t>Act</a:t>
            </a:r>
            <a:r>
              <a:rPr spc="-20" dirty="0"/>
              <a:t> </a:t>
            </a:r>
            <a:r>
              <a:rPr dirty="0"/>
              <a:t>to</a:t>
            </a:r>
            <a:r>
              <a:rPr spc="-15" dirty="0"/>
              <a:t> </a:t>
            </a:r>
            <a:r>
              <a:rPr spc="-10" dirty="0"/>
              <a:t>provide </a:t>
            </a:r>
            <a:r>
              <a:rPr dirty="0"/>
              <a:t>that</a:t>
            </a:r>
            <a:r>
              <a:rPr spc="-4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term</a:t>
            </a:r>
            <a:r>
              <a:rPr spc="-5" dirty="0"/>
              <a:t> </a:t>
            </a:r>
            <a:r>
              <a:rPr dirty="0"/>
              <a:t>solid</a:t>
            </a:r>
            <a:r>
              <a:rPr spc="-15" dirty="0"/>
              <a:t> </a:t>
            </a:r>
            <a:r>
              <a:rPr dirty="0"/>
              <a:t>waste</a:t>
            </a:r>
            <a:r>
              <a:rPr spc="-10" dirty="0"/>
              <a:t> </a:t>
            </a:r>
            <a:r>
              <a:rPr dirty="0"/>
              <a:t>is</a:t>
            </a:r>
            <a:r>
              <a:rPr spc="-20" dirty="0"/>
              <a:t> </a:t>
            </a:r>
            <a:r>
              <a:rPr dirty="0"/>
              <a:t>established</a:t>
            </a:r>
            <a:r>
              <a:rPr spc="-5" dirty="0"/>
              <a:t> </a:t>
            </a:r>
            <a:r>
              <a:rPr dirty="0"/>
              <a:t>by</a:t>
            </a:r>
            <a:r>
              <a:rPr spc="-35" dirty="0"/>
              <a:t> </a:t>
            </a:r>
            <a:r>
              <a:rPr spc="-55" dirty="0"/>
              <a:t>EPA</a:t>
            </a:r>
            <a:r>
              <a:rPr spc="-90" dirty="0"/>
              <a:t> </a:t>
            </a:r>
            <a:r>
              <a:rPr dirty="0"/>
              <a:t>under</a:t>
            </a:r>
            <a:r>
              <a:rPr spc="-25" dirty="0"/>
              <a:t> </a:t>
            </a:r>
            <a:r>
              <a:rPr spc="-10" dirty="0"/>
              <a:t>RCRA.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u="sng" spc="-10" dirty="0">
                <a:uFill>
                  <a:solidFill>
                    <a:srgbClr val="FFFFFF"/>
                  </a:solidFill>
                </a:uFill>
                <a:hlinkClick r:id="rId2"/>
              </a:rPr>
              <a:t>Non-Hazardous</a:t>
            </a:r>
            <a:r>
              <a:rPr u="sng" spc="-75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Secondary</a:t>
            </a:r>
            <a:r>
              <a:rPr u="sng" spc="-60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Material</a:t>
            </a:r>
            <a:r>
              <a:rPr u="sng" spc="-65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Standards:</a:t>
            </a:r>
            <a:r>
              <a:rPr u="sng" spc="-70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U.S.</a:t>
            </a:r>
            <a:r>
              <a:rPr u="sng" spc="-70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spc="-10" dirty="0">
                <a:uFill>
                  <a:solidFill>
                    <a:srgbClr val="FFFFFF"/>
                  </a:solidFill>
                </a:uFill>
                <a:hlinkClick r:id="rId2"/>
              </a:rPr>
              <a:t>Environmental</a:t>
            </a:r>
            <a:r>
              <a:rPr u="none" spc="-10" dirty="0"/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Protection</a:t>
            </a:r>
            <a:r>
              <a:rPr u="sng" spc="-80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Agency</a:t>
            </a:r>
            <a:r>
              <a:rPr u="sng" spc="-45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Final</a:t>
            </a:r>
            <a:r>
              <a:rPr u="sng" spc="-60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Response</a:t>
            </a:r>
            <a:r>
              <a:rPr u="sng" spc="-70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to</a:t>
            </a:r>
            <a:r>
              <a:rPr u="sng" spc="-60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American</a:t>
            </a:r>
            <a:r>
              <a:rPr u="sng" spc="-50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spc="-10" dirty="0">
                <a:uFill>
                  <a:solidFill>
                    <a:srgbClr val="FFFFFF"/>
                  </a:solidFill>
                </a:uFill>
                <a:hlinkClick r:id="rId2"/>
              </a:rPr>
              <a:t>Forest</a:t>
            </a:r>
            <a:r>
              <a:rPr u="sng" spc="-60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and</a:t>
            </a:r>
            <a:r>
              <a:rPr u="sng" spc="-50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spc="-10" dirty="0">
                <a:uFill>
                  <a:solidFill>
                    <a:srgbClr val="FFFFFF"/>
                  </a:solidFill>
                </a:uFill>
                <a:hlinkClick r:id="rId2"/>
              </a:rPr>
              <a:t>Paper</a:t>
            </a:r>
            <a:r>
              <a:rPr u="none" spc="-10" dirty="0"/>
              <a:t> </a:t>
            </a:r>
            <a:r>
              <a:rPr u="sng" dirty="0">
                <a:uFill>
                  <a:solidFill>
                    <a:srgbClr val="FFFFFF"/>
                  </a:solidFill>
                </a:uFill>
                <a:hlinkClick r:id="rId2"/>
              </a:rPr>
              <a:t>Association</a:t>
            </a:r>
            <a:r>
              <a:rPr u="sng" spc="-85" dirty="0">
                <a:uFill>
                  <a:solidFill>
                    <a:srgbClr val="FFFFFF"/>
                  </a:solidFill>
                </a:uFill>
                <a:hlinkClick r:id="rId2"/>
              </a:rPr>
              <a:t> </a:t>
            </a:r>
            <a:r>
              <a:rPr u="sng" spc="-10" dirty="0">
                <a:uFill>
                  <a:solidFill>
                    <a:srgbClr val="FFFFFF"/>
                  </a:solidFill>
                </a:uFill>
                <a:hlinkClick r:id="rId2"/>
              </a:rPr>
              <a:t>Petition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50"/>
              </a:lnSpc>
            </a:pPr>
            <a:fld id="{81D60167-4931-47E6-BA6A-407CBD079E47}" type="slidenum">
              <a:rPr spc="-25" dirty="0"/>
              <a:t>9</a:t>
            </a:fld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958850" y="1632299"/>
            <a:ext cx="7345680" cy="343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79705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NHSM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regulations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provide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standards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procedures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identifying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when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non- </a:t>
            </a:r>
            <a:r>
              <a:rPr sz="1600" dirty="0">
                <a:latin typeface="Times New Roman"/>
                <a:cs typeface="Times New Roman"/>
              </a:rPr>
              <a:t>hazardous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secondary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materials burned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combustion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units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constitute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solid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waste.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75" dirty="0">
                <a:latin typeface="Times New Roman"/>
                <a:cs typeface="Times New Roman"/>
              </a:rPr>
              <a:t>AFPA’s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petition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requested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certain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amendments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NHSM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regulations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which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include: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600">
              <a:latin typeface="Times New Roman"/>
              <a:cs typeface="Times New Roman"/>
            </a:endParaRPr>
          </a:p>
          <a:p>
            <a:pPr marL="756285" marR="5080" indent="-287020">
              <a:lnSpc>
                <a:spcPct val="100000"/>
              </a:lnSpc>
              <a:buFont typeface="Arial"/>
              <a:buChar char="•"/>
              <a:tabLst>
                <a:tab pos="756285" algn="l"/>
              </a:tabLst>
            </a:pPr>
            <a:r>
              <a:rPr sz="1600" dirty="0">
                <a:latin typeface="Times New Roman"/>
                <a:cs typeface="Times New Roman"/>
              </a:rPr>
              <a:t>Change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mandatory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“should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consider”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legitimacy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criterion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comparison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of </a:t>
            </a:r>
            <a:r>
              <a:rPr sz="1600" dirty="0">
                <a:latin typeface="Times New Roman"/>
                <a:cs typeface="Times New Roman"/>
              </a:rPr>
              <a:t>contaminants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NHSM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traditional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fuel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unit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designed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burn </a:t>
            </a:r>
            <a:r>
              <a:rPr sz="1600" dirty="0">
                <a:latin typeface="Times New Roman"/>
                <a:cs typeface="Times New Roman"/>
              </a:rPr>
              <a:t>found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40</a:t>
            </a:r>
            <a:r>
              <a:rPr sz="1600" spc="-20" dirty="0">
                <a:latin typeface="Times New Roman"/>
                <a:cs typeface="Times New Roman"/>
              </a:rPr>
              <a:t> C.F.R.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241.3(d)(1)(iii).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5650" marR="423545" indent="-286385">
              <a:lnSpc>
                <a:spcPct val="100000"/>
              </a:lnSpc>
              <a:buFont typeface="Arial"/>
              <a:buChar char="•"/>
              <a:tabLst>
                <a:tab pos="755650" algn="l"/>
              </a:tabLst>
            </a:pPr>
            <a:r>
              <a:rPr sz="1600" dirty="0">
                <a:latin typeface="Times New Roman"/>
                <a:cs typeface="Times New Roman"/>
              </a:rPr>
              <a:t>Remove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associated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design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burn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other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limitations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creosote-treated </a:t>
            </a:r>
            <a:r>
              <a:rPr sz="1600" dirty="0">
                <a:latin typeface="Times New Roman"/>
                <a:cs typeface="Times New Roman"/>
              </a:rPr>
              <a:t>railroad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ties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found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C.F.R.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241.4(a)(7)-(A)(10).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755650" marR="378460" indent="-286385">
              <a:lnSpc>
                <a:spcPct val="100000"/>
              </a:lnSpc>
              <a:buFont typeface="Arial"/>
              <a:buChar char="•"/>
              <a:tabLst>
                <a:tab pos="755650" algn="l"/>
              </a:tabLst>
            </a:pPr>
            <a:r>
              <a:rPr sz="1600" dirty="0">
                <a:latin typeface="Times New Roman"/>
                <a:cs typeface="Times New Roman"/>
              </a:rPr>
              <a:t>Revise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definition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paper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recycling residuals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burned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non- </a:t>
            </a:r>
            <a:r>
              <a:rPr sz="1600" dirty="0">
                <a:latin typeface="Times New Roman"/>
                <a:cs typeface="Times New Roman"/>
              </a:rPr>
              <a:t>waste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found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40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C.F.R.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241.2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remove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limit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non-</a:t>
            </a:r>
            <a:r>
              <a:rPr sz="1600" dirty="0">
                <a:latin typeface="Times New Roman"/>
                <a:cs typeface="Times New Roman"/>
              </a:rPr>
              <a:t>fiber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materials.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7908</Words>
  <Application>Microsoft Office PowerPoint</Application>
  <PresentationFormat>On-screen Show (4:3)</PresentationFormat>
  <Paragraphs>705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2" baseType="lpstr">
      <vt:lpstr>MS PGothic</vt:lpstr>
      <vt:lpstr>Arial</vt:lpstr>
      <vt:lpstr>Calibri</vt:lpstr>
      <vt:lpstr>Times New Roman</vt:lpstr>
      <vt:lpstr>Wingdings 3</vt:lpstr>
      <vt:lpstr>Office Theme</vt:lpstr>
      <vt:lpstr>Solid and Hazardous Waste/Recycling Administrative/Judicial Developments: 2023 – 2024</vt:lpstr>
      <vt:lpstr>PowerPoint Presentation</vt:lpstr>
      <vt:lpstr>Discussion will address:</vt:lpstr>
      <vt:lpstr>Source of information that often addresses issues relevant to solid/hazardous waste and recycling issues:</vt:lpstr>
      <vt:lpstr>Reconditioning/Used Drum Management: Addressing U.S. Environmental Protection Agency Advance Notice of Proposed Rulemaking</vt:lpstr>
      <vt:lpstr>Reconditioning/Used Drum Management: Addressing U.S. Environmental Protection Agency Advance Notice of Proposed Rulemaking</vt:lpstr>
      <vt:lpstr>Reconditioning/Used Drum Management: Addressing U.S. Environmental Protection Agency Advance Notice of Proposed Rulemaking</vt:lpstr>
      <vt:lpstr>Non-Hazardous Secondary Material Standards: U.S. Environmental Protection Agency Final Response to American Forest and Paper Association Petition</vt:lpstr>
      <vt:lpstr>Non-Hazardous Secondary Material Standards: U.S. Environmental Protection Agency Final Response to American Forest and Paper Association Petition</vt:lpstr>
      <vt:lpstr>RCRA Corrosivity Hazardous Waste Characteristic: Federal Appellate Court Addresses Denial of Petition Requesting Expansion</vt:lpstr>
      <vt:lpstr>Variance from Classification as RCRA Solid Waste: U.S. Environmental Protection Agency Grants Tucson, Arizona, Facility Petition</vt:lpstr>
      <vt:lpstr>Lithium Battery Recycling Regulatory Status: US Environmental Protection Agency Issues Memorandum Addressing Frequently Asked Questions</vt:lpstr>
      <vt:lpstr>Solar Panels/Lithium Batteries/RCRA: U.S. Environmental Protection Agency Announces Plan to Craft/Modify Universal Waste Regulations</vt:lpstr>
      <vt:lpstr>Solar Panels/Lithium Batteries/RCRA: U.S. Environmental Protection Agency Announces Plan to Craft/Modify Universal Waste Regulations</vt:lpstr>
      <vt:lpstr>Toxic Release Inventory/Community Right-to-Know: U.S. Environmental Protection Agency Releases Annual National Report</vt:lpstr>
      <vt:lpstr>Toxic Release Inventory/Community Right-to-Know: U.S. Environmental Protection Agency Releases Annual National Report</vt:lpstr>
      <vt:lpstr>Lead Contaminated Soil/Residential Sites: U.S. Environmental Protection Agency Lowers Recommended Screening Levels</vt:lpstr>
      <vt:lpstr>Lead Contaminated Soil/Residential Sites: U.S. Environmental Protection Agency Lowers Recommended Screening Levels</vt:lpstr>
      <vt:lpstr>Lead-Sheathed Telecom/Power Cables: Environmental Defense Fund Request to U.S. Environmental Protection Agency</vt:lpstr>
      <vt:lpstr>PFAS/CERCLA (Superfund) Liability: U.S. Senator John Boozman (Arkansas) Legislation Exempting Noncontributing Industries/Municipalities</vt:lpstr>
      <vt:lpstr>PFAS/CERCLA (Superfund) Liability: U.S. Senator John Boozman (Arkansas) Legislation Exempting Noncontributing Industries/Municipalities</vt:lpstr>
      <vt:lpstr>U.S. Environmental Protection Agency Information Collection Request: POTW Influent PFAS Study Data</vt:lpstr>
      <vt:lpstr>PFAS/Clean Water Act Enforcement: Michigan Attorney General Files Action Against Grand Rapids Airport for Alleged Contamination</vt:lpstr>
      <vt:lpstr>PowerPoint Presentation</vt:lpstr>
      <vt:lpstr>Recycling Defense/CERCLA: U.S. District Court Addresses Applicability of Superfund Recycling Equity Act</vt:lpstr>
      <vt:lpstr>Recycling Defense/CERCLA: U.S. District Court Addresses Applicability of Superfund Recycling Equity Act</vt:lpstr>
      <vt:lpstr>Oil Pollution Act - Oil/CERCLA - Hazardous Substance: Federal Appellate Court Addresses Which Statute Governs When the Substances are Mixed and Released</vt:lpstr>
      <vt:lpstr>Oil Pollution Act - Oil/CERCLA - Hazardous Substance: Federal Appellate Court Addresses Which Statute Governs When the Substances are Mixed and Released</vt:lpstr>
      <vt:lpstr>CERCLA Cost Recovery: Federal Court Addresses Whether Municipality’s Urban Renewal activities Potentially Constitute Arranger Liability</vt:lpstr>
      <vt:lpstr>CERCLA Cost Recovery: Federal Court Addresses Whether Municipality’s Urban Renewal activities Potentially Constitute Arranger Liability</vt:lpstr>
      <vt:lpstr>CERCLA Cost Recovery: Federal Court Addresses Whether Municipality’s Urban Renewal activities Potentially Constitute Arranger Liability</vt:lpstr>
      <vt:lpstr>Fiscal Superfund Revenues</vt:lpstr>
      <vt:lpstr>National Enforcement and Compliance Document: U.S. Environmental Protection Agency Announces Initiatives for Years 2024-2027</vt:lpstr>
      <vt:lpstr>Federal/State Environmental Criminal Enforcement</vt:lpstr>
      <vt:lpstr>Federal/State Environmental Criminal Enforcement</vt:lpstr>
      <vt:lpstr>Electronic Waste/ New York State Conviction of Companies/ Individuals</vt:lpstr>
      <vt:lpstr>PowerPoint Presentation</vt:lpstr>
      <vt:lpstr>Release Reporting/CERCLA Enforcement: U.S. Environmental Protection Agency and Tracy, California, Cheese Manufacturing Facility Enter into Consent Agreement</vt:lpstr>
      <vt:lpstr>Illegal Dumping/Environmental Justice: U.S. Department of Justice and City of Houston, Texas, Enter into Settlement</vt:lpstr>
      <vt:lpstr>Illegal Dumping/Environmental Justice: U.S. Department of Justice and City of Houston, Texas, Enter into Settlement</vt:lpstr>
      <vt:lpstr>OSHA Enforcement: Proposed Penalties Addressing National Tank Cleaning Company for Alleged Violations</vt:lpstr>
      <vt:lpstr>OSHA Enforcement: Proposed Penalties Addressing National Tank Cleaning Company for Alleged Violations</vt:lpstr>
      <vt:lpstr>Medical Waste/Hazardous Waste Enforcement: California Attorney General and California Hospital Organization/Health Plan Enter into Settlement</vt:lpstr>
      <vt:lpstr>Medical Waste/Hazardous Waste Enforcement: California Attorney General and California Hospital Organization/Health Plan Enter into Settlement</vt:lpstr>
      <vt:lpstr>Criminal Enforcement/Beverage Container Recycling Program: California Attorney General Files Felony Complaint Against Eight Individuals for Alleged Fraud</vt:lpstr>
      <vt:lpstr>Underground Storage Tank Fund/California State Water Resources Control Board: Los Angeles Environmental Consulting Firm Enters into Settlement Addressing Alleged Inflated Invoices</vt:lpstr>
      <vt:lpstr>Underground Storage Tank Fund/California State Water Resources Control Board: Los Angeles Environmental Consulting Firm Enters into Settlement Addressing Alleged Inflated Invoices</vt:lpstr>
      <vt:lpstr>Environmental Services Agreement: Federal Court Addresses Limitation of Liability Clause</vt:lpstr>
      <vt:lpstr>Environmental Services Agreement: Federal Court Addresses Limitation of Liability Clause</vt:lpstr>
      <vt:lpstr>Environmental Services Agreement: Federal Court Addresses Limitation of Liability Clause</vt:lpstr>
      <vt:lpstr>Underground Storage Tanks/Insurance Coverage: Federal Court Addresses Timing Issue</vt:lpstr>
      <vt:lpstr>Underground Storage Tanks/Insurance Coverage: Federal Court Addresses Timing Issue</vt:lpstr>
      <vt:lpstr>Solid Waste Removal Service/Temporary Waste Projects: Carroll County, Arkansas, Circuit Court Complaint Filed Alleging City of Holiday Island Unconstitutional Monopoly</vt:lpstr>
      <vt:lpstr>Solid Waste Removal Service/Temporary Waste Projects: Carroll County, Arkansas, Circuit Court Complaint Filed Alleging City of Holiday Island Unconstitutional Monopoly</vt:lpstr>
      <vt:lpstr>Alternative Daily Cover/Mississippi County Class I Landfill: Request to Use dried Drop Box Steel Sludge</vt:lpstr>
      <vt:lpstr>Alternative Daily Cover/Mississippi County Class I Landfill: Request to Use dried Drop Box Steel Sludge</vt:lpstr>
      <vt:lpstr>Authorizing the Sale of Cannabis Waste: State of Washington Legislation</vt:lpstr>
      <vt:lpstr>Authorizing the Sale of Cannabis Waste: State of Washington Legislation</vt:lpstr>
      <vt:lpstr>Tennessee Waste Reduction Recycling Act: Legislation Introduced Establishing Producer Responsibility Requirements</vt:lpstr>
      <vt:lpstr>PowerPoint Presentation</vt:lpstr>
      <vt:lpstr>Flow Control/Construction and Demolition Waste: Washington Appellate Court Addresses Challenge to King County Code</vt:lpstr>
      <vt:lpstr>PowerPoint Presentation</vt:lpstr>
      <vt:lpstr>Single-Use Plastic Packaging/Buffalo River (New York): New York Attorney General Files Judicial Action Against PepsiCo, Inc., Alleging Environmental Harm</vt:lpstr>
      <vt:lpstr>Single-Use Plastic Packaging/Buffalo River (New York): New York Attorney General Files Judicial Action Against PepsiCo, Inc., Alleging Environmental Harm</vt:lpstr>
      <vt:lpstr>Arkansas Scrap/Recycling Personnel Moves: Jack Grundfest Promoted to Expanded Role of President/Chief Executive Officer of Alter Trading</vt:lpstr>
      <vt:lpstr>New Arkansas Reserve Recovery/ Recycling Facility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
  </dc:title>
  <dc:creator>Andrew Elsworth</dc:creator>
  <cp:lastModifiedBy>Andrew Elsworth</cp:lastModifiedBy>
  <cp:revision>1</cp:revision>
  <dcterms:created xsi:type="dcterms:W3CDTF">2024-04-17T13:46:58Z</dcterms:created>
  <dcterms:modified xsi:type="dcterms:W3CDTF">2024-04-18T15:49:53Z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2024-04-15T00:00:00Z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2024-04-17T00:00:00Z</vt:filetime>
  </property>
  <property fmtid="{D5CDD505-2E9C-101B-9397-08002B2CF9AE}" pid="5" name="Producer">
    <vt:lpwstr>Adobe PDF Library 24.2.207</vt:lpwstr>
  </property>
</Properties>
</file>